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1" r:id="rId34"/>
    <p:sldId id="293" r:id="rId35"/>
    <p:sldId id="294" r:id="rId36"/>
    <p:sldId id="295" r:id="rId37"/>
    <p:sldId id="296" r:id="rId38"/>
    <p:sldId id="297" r:id="rId39"/>
    <p:sldId id="29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5" d="100"/>
          <a:sy n="115" d="100"/>
        </p:scale>
        <p:origin x="14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2591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285694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429392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98D6B9DD-2D2F-44FA-BECF-DF4ADC0E4F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2910"/>
          <a:stretch/>
        </p:blipFill>
        <p:spPr>
          <a:xfrm flipH="1">
            <a:off x="0" y="0"/>
            <a:ext cx="9144000" cy="6658495"/>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265547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177953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79240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269433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245350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317080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327360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964F791-F7B5-43B1-82DD-8C82E21ACEBD}" type="datetimeFigureOut">
              <a:rPr lang="he-IL" smtClean="0"/>
              <a:t>ג'/ניסן/תש"ף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A26F059-2DCA-4B05-BEA5-6415BEBBCE18}" type="slidenum">
              <a:rPr lang="he-IL" smtClean="0"/>
              <a:t>‹#›</a:t>
            </a:fld>
            <a:endParaRPr lang="he-IL"/>
          </a:p>
        </p:txBody>
      </p:sp>
    </p:spTree>
    <p:extLst>
      <p:ext uri="{BB962C8B-B14F-4D97-AF65-F5344CB8AC3E}">
        <p14:creationId xmlns:p14="http://schemas.microsoft.com/office/powerpoint/2010/main" val="366147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4F791-F7B5-43B1-82DD-8C82E21ACEBD}" type="datetimeFigureOut">
              <a:rPr lang="he-IL" smtClean="0"/>
              <a:t>ג'/ניסן/תש"ף</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6F059-2DCA-4B05-BEA5-6415BEBBCE18}" type="slidenum">
              <a:rPr lang="he-IL" smtClean="0"/>
              <a:t>‹#›</a:t>
            </a:fld>
            <a:endParaRPr lang="he-IL"/>
          </a:p>
        </p:txBody>
      </p:sp>
    </p:spTree>
    <p:extLst>
      <p:ext uri="{BB962C8B-B14F-4D97-AF65-F5344CB8AC3E}">
        <p14:creationId xmlns:p14="http://schemas.microsoft.com/office/powerpoint/2010/main" val="2403950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a:extLst>
              <a:ext uri="{FF2B5EF4-FFF2-40B4-BE49-F238E27FC236}">
                <a16:creationId xmlns:a16="http://schemas.microsoft.com/office/drawing/2014/main" id="{E7097FDB-D552-49D4-8041-2278041EB6F9}"/>
              </a:ext>
            </a:extLst>
          </p:cNvPr>
          <p:cNvGrpSpPr/>
          <p:nvPr/>
        </p:nvGrpSpPr>
        <p:grpSpPr>
          <a:xfrm>
            <a:off x="0" y="0"/>
            <a:ext cx="9144000" cy="6858000"/>
            <a:chOff x="0" y="0"/>
            <a:chExt cx="9144000" cy="6858000"/>
          </a:xfrm>
        </p:grpSpPr>
        <p:pic>
          <p:nvPicPr>
            <p:cNvPr id="7" name="תמונה 6">
              <a:extLst>
                <a:ext uri="{FF2B5EF4-FFF2-40B4-BE49-F238E27FC236}">
                  <a16:creationId xmlns:a16="http://schemas.microsoft.com/office/drawing/2014/main" id="{67ECC1D4-C485-4324-9926-771AC3FA7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8" name="מלבן 7">
              <a:extLst>
                <a:ext uri="{FF2B5EF4-FFF2-40B4-BE49-F238E27FC236}">
                  <a16:creationId xmlns:a16="http://schemas.microsoft.com/office/drawing/2014/main" id="{4335F8BE-EA08-4219-B745-0F8B6AC8AED7}"/>
                </a:ext>
              </a:extLst>
            </p:cNvPr>
            <p:cNvSpPr/>
            <p:nvPr/>
          </p:nvSpPr>
          <p:spPr>
            <a:xfrm>
              <a:off x="33250" y="6356968"/>
              <a:ext cx="923544" cy="483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6" name="תיבת טקסט 15">
            <a:extLst>
              <a:ext uri="{FF2B5EF4-FFF2-40B4-BE49-F238E27FC236}">
                <a16:creationId xmlns:a16="http://schemas.microsoft.com/office/drawing/2014/main" id="{7896A645-CEE6-4D71-B086-5C676EE72E56}"/>
              </a:ext>
            </a:extLst>
          </p:cNvPr>
          <p:cNvSpPr txBox="1"/>
          <p:nvPr/>
        </p:nvSpPr>
        <p:spPr>
          <a:xfrm>
            <a:off x="2119746" y="939338"/>
            <a:ext cx="7024254" cy="1754326"/>
          </a:xfrm>
          <a:prstGeom prst="rect">
            <a:avLst/>
          </a:prstGeom>
          <a:noFill/>
        </p:spPr>
        <p:txBody>
          <a:bodyPr wrap="square" rtlCol="1">
            <a:spAutoFit/>
          </a:bodyPr>
          <a:lstStyle/>
          <a:p>
            <a:pPr algn="r" rtl="1"/>
            <a:r>
              <a:rPr lang="he-IL" sz="3600" b="1" dirty="0">
                <a:solidFill>
                  <a:schemeClr val="bg1"/>
                </a:solidFill>
              </a:rPr>
              <a:t>פרויקט מחקר במדעי החיים - </a:t>
            </a:r>
          </a:p>
          <a:p>
            <a:pPr algn="r" rtl="1"/>
            <a:r>
              <a:rPr lang="he-IL" sz="3600" b="1" dirty="0">
                <a:solidFill>
                  <a:schemeClr val="bg1"/>
                </a:solidFill>
              </a:rPr>
              <a:t>גנים המשפיעים על היווצרות </a:t>
            </a:r>
          </a:p>
          <a:p>
            <a:pPr algn="r" rtl="1"/>
            <a:r>
              <a:rPr lang="he-IL" sz="3600" b="1" dirty="0">
                <a:solidFill>
                  <a:schemeClr val="bg1"/>
                </a:solidFill>
              </a:rPr>
              <a:t>פלינדרומים בשמרים</a:t>
            </a:r>
          </a:p>
        </p:txBody>
      </p:sp>
      <p:sp>
        <p:nvSpPr>
          <p:cNvPr id="17" name="תיבת טקסט 16">
            <a:extLst>
              <a:ext uri="{FF2B5EF4-FFF2-40B4-BE49-F238E27FC236}">
                <a16:creationId xmlns:a16="http://schemas.microsoft.com/office/drawing/2014/main" id="{B6953D08-F666-44FC-AEAF-FD03AB8D7A48}"/>
              </a:ext>
            </a:extLst>
          </p:cNvPr>
          <p:cNvSpPr txBox="1"/>
          <p:nvPr/>
        </p:nvSpPr>
        <p:spPr>
          <a:xfrm>
            <a:off x="33250" y="5447606"/>
            <a:ext cx="5273040" cy="1292662"/>
          </a:xfrm>
          <a:prstGeom prst="rect">
            <a:avLst/>
          </a:prstGeom>
          <a:noFill/>
        </p:spPr>
        <p:txBody>
          <a:bodyPr wrap="square" rtlCol="1">
            <a:spAutoFit/>
          </a:bodyPr>
          <a:lstStyle/>
          <a:p>
            <a:pPr algn="just" rtl="1"/>
            <a:r>
              <a:rPr lang="he-IL" sz="2600" dirty="0"/>
              <a:t>מגיש : ירדן מימון</a:t>
            </a:r>
          </a:p>
          <a:p>
            <a:pPr algn="just" rtl="1"/>
            <a:r>
              <a:rPr lang="he-IL" sz="2600" dirty="0"/>
              <a:t>בהנחיית : ד"ר עינת חזקני </a:t>
            </a:r>
            <a:r>
              <a:rPr lang="he-IL" sz="2600" dirty="0" err="1"/>
              <a:t>קובו</a:t>
            </a:r>
            <a:endParaRPr lang="he-IL" sz="2600" dirty="0"/>
          </a:p>
          <a:p>
            <a:pPr algn="just" rtl="1"/>
            <a:r>
              <a:rPr lang="he-IL" sz="2600" dirty="0"/>
              <a:t>מרץ 2020, האוניברסיטה הפתוחה</a:t>
            </a:r>
          </a:p>
        </p:txBody>
      </p:sp>
    </p:spTree>
    <p:extLst>
      <p:ext uri="{BB962C8B-B14F-4D97-AF65-F5344CB8AC3E}">
        <p14:creationId xmlns:p14="http://schemas.microsoft.com/office/powerpoint/2010/main" val="130615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מטרת המחקר</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p:txBody>
          <a:bodyPr>
            <a:normAutofit/>
          </a:bodyPr>
          <a:lstStyle/>
          <a:p>
            <a:pPr marL="0" indent="0" algn="just">
              <a:buNone/>
            </a:pPr>
            <a:r>
              <a:rPr lang="he-IL" dirty="0"/>
              <a:t>מטרת המחקר היא לחפש גנים בעלי השפעה על מנגנוני היווצרות ה</a:t>
            </a:r>
            <a:r>
              <a:rPr lang="en-US" dirty="0"/>
              <a:t>IRs</a:t>
            </a:r>
            <a:r>
              <a:rPr lang="he-IL" dirty="0"/>
              <a:t> ועל התרחשות אירועי </a:t>
            </a:r>
            <a:r>
              <a:rPr lang="en-US" dirty="0"/>
              <a:t>template switching</a:t>
            </a:r>
            <a:r>
              <a:rPr lang="he-IL" dirty="0"/>
              <a:t>. </a:t>
            </a:r>
            <a:endParaRPr lang="en-US" dirty="0"/>
          </a:p>
          <a:p>
            <a:pPr marL="0" indent="0">
              <a:buNone/>
            </a:pPr>
            <a:endParaRPr lang="he-IL" dirty="0"/>
          </a:p>
        </p:txBody>
      </p:sp>
    </p:spTree>
    <p:extLst>
      <p:ext uri="{BB962C8B-B14F-4D97-AF65-F5344CB8AC3E}">
        <p14:creationId xmlns:p14="http://schemas.microsoft.com/office/powerpoint/2010/main" val="370056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מטרת המחקר</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p:txBody>
          <a:bodyPr>
            <a:normAutofit fontScale="92500" lnSpcReduction="10000"/>
          </a:bodyPr>
          <a:lstStyle/>
          <a:p>
            <a:pPr marL="0" indent="0" algn="just">
              <a:buNone/>
            </a:pPr>
            <a:r>
              <a:rPr lang="he-IL" dirty="0"/>
              <a:t>על מנת למצוא גנים שעלולים להשפיע על היווצרות </a:t>
            </a:r>
            <a:r>
              <a:rPr lang="en-US" dirty="0"/>
              <a:t>IRs</a:t>
            </a:r>
            <a:r>
              <a:rPr lang="he-IL" dirty="0"/>
              <a:t>, נחקור שמרים מוטנטיים. </a:t>
            </a:r>
          </a:p>
          <a:p>
            <a:pPr marL="0" indent="0" algn="just">
              <a:buNone/>
            </a:pPr>
            <a:endParaRPr lang="he-IL" dirty="0"/>
          </a:p>
          <a:p>
            <a:pPr marL="0" indent="0" algn="just">
              <a:buNone/>
            </a:pPr>
            <a:r>
              <a:rPr lang="he-IL" dirty="0"/>
              <a:t>נחפש שושלות של מוטנטים בהן נוצרו הרבה </a:t>
            </a:r>
            <a:r>
              <a:rPr lang="en-US" dirty="0"/>
              <a:t>IRs</a:t>
            </a:r>
            <a:r>
              <a:rPr lang="he-IL" dirty="0"/>
              <a:t> חדשים ביחס לשושלות אחרות. באותן השושלות ככל הנראה המוטציה השפיעה על תהליך ההיווצרות של הפלינדרומים.</a:t>
            </a:r>
          </a:p>
          <a:p>
            <a:pPr marL="0" indent="0" algn="just">
              <a:buNone/>
            </a:pPr>
            <a:endParaRPr lang="he-IL" dirty="0"/>
          </a:p>
          <a:p>
            <a:pPr marL="0" indent="0" algn="just">
              <a:buNone/>
            </a:pPr>
            <a:r>
              <a:rPr lang="he-IL" dirty="0"/>
              <a:t>אם כן, הנחת היסוד היא שאם נקבל כמות </a:t>
            </a:r>
            <a:r>
              <a:rPr lang="en-US" dirty="0"/>
              <a:t>IRs</a:t>
            </a:r>
            <a:r>
              <a:rPr lang="he-IL" dirty="0"/>
              <a:t> גדולה סטטיסטית ישנו קשר בין הגן המוטנטי למנגנון היווצרות ה</a:t>
            </a:r>
            <a:r>
              <a:rPr lang="en-US" dirty="0"/>
              <a:t>IRs</a:t>
            </a:r>
            <a:r>
              <a:rPr lang="he-IL" dirty="0"/>
              <a:t>.</a:t>
            </a:r>
          </a:p>
        </p:txBody>
      </p:sp>
    </p:spTree>
    <p:extLst>
      <p:ext uri="{BB962C8B-B14F-4D97-AF65-F5344CB8AC3E}">
        <p14:creationId xmlns:p14="http://schemas.microsoft.com/office/powerpoint/2010/main" val="326852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שיטות – </a:t>
            </a:r>
            <a:r>
              <a:rPr lang="en-US" b="1" dirty="0">
                <a:solidFill>
                  <a:schemeClr val="bg1"/>
                </a:solidFill>
              </a:rPr>
              <a:t>pipeline</a:t>
            </a:r>
            <a:r>
              <a:rPr lang="he-IL" b="1" dirty="0">
                <a:solidFill>
                  <a:schemeClr val="bg1"/>
                </a:solidFill>
              </a:rPr>
              <a:t> מלא</a:t>
            </a:r>
          </a:p>
        </p:txBody>
      </p:sp>
      <p:pic>
        <p:nvPicPr>
          <p:cNvPr id="4" name="תמונה 3">
            <a:extLst>
              <a:ext uri="{FF2B5EF4-FFF2-40B4-BE49-F238E27FC236}">
                <a16:creationId xmlns:a16="http://schemas.microsoft.com/office/drawing/2014/main" id="{C08FFFCB-34C6-4CBF-84A8-A0D4DBA1E572}"/>
              </a:ext>
            </a:extLst>
          </p:cNvPr>
          <p:cNvPicPr/>
          <p:nvPr/>
        </p:nvPicPr>
        <p:blipFill>
          <a:blip r:embed="rId2"/>
          <a:stretch>
            <a:fillRect/>
          </a:stretch>
        </p:blipFill>
        <p:spPr>
          <a:xfrm>
            <a:off x="1257300" y="2164857"/>
            <a:ext cx="7436658" cy="4069688"/>
          </a:xfrm>
          <a:prstGeom prst="rect">
            <a:avLst/>
          </a:prstGeom>
        </p:spPr>
      </p:pic>
    </p:spTree>
    <p:extLst>
      <p:ext uri="{BB962C8B-B14F-4D97-AF65-F5344CB8AC3E}">
        <p14:creationId xmlns:p14="http://schemas.microsoft.com/office/powerpoint/2010/main" val="332929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מאגר המידע</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p:txBody>
          <a:bodyPr>
            <a:normAutofit fontScale="92500" lnSpcReduction="10000"/>
          </a:bodyPr>
          <a:lstStyle/>
          <a:p>
            <a:pPr marL="0" indent="0" algn="just">
              <a:buNone/>
            </a:pPr>
            <a:r>
              <a:rPr lang="he-IL" dirty="0"/>
              <a:t>מאגר המידע בו בחרנו הוא  מאגר </a:t>
            </a:r>
            <a:r>
              <a:rPr lang="en-US" dirty="0"/>
              <a:t>SRA Project ERP109205</a:t>
            </a:r>
            <a:r>
              <a:rPr lang="he-IL" dirty="0"/>
              <a:t> שנבנה מתוך מאגר </a:t>
            </a:r>
            <a:r>
              <a:rPr lang="en-US" dirty="0"/>
              <a:t>YKOC</a:t>
            </a:r>
            <a:r>
              <a:rPr lang="he-IL" dirty="0"/>
              <a:t>. </a:t>
            </a:r>
          </a:p>
          <a:p>
            <a:pPr marL="0" indent="0" algn="just">
              <a:buNone/>
            </a:pPr>
            <a:endParaRPr lang="he-IL" dirty="0"/>
          </a:p>
          <a:p>
            <a:pPr algn="just"/>
            <a:r>
              <a:rPr lang="he-IL" dirty="0"/>
              <a:t>מאגר </a:t>
            </a:r>
            <a:r>
              <a:rPr lang="en-US" dirty="0"/>
              <a:t>YKOC</a:t>
            </a:r>
            <a:r>
              <a:rPr lang="he-IL" dirty="0"/>
              <a:t> הוא מאגר המכיל רצפי </a:t>
            </a:r>
            <a:r>
              <a:rPr lang="en-US" dirty="0"/>
              <a:t>knockout</a:t>
            </a:r>
            <a:r>
              <a:rPr lang="he-IL" dirty="0"/>
              <a:t> של גנים רבים בשמרים.</a:t>
            </a:r>
          </a:p>
          <a:p>
            <a:pPr algn="just"/>
            <a:endParaRPr lang="he-IL" dirty="0"/>
          </a:p>
          <a:p>
            <a:pPr algn="just"/>
            <a:r>
              <a:rPr lang="he-IL" dirty="0"/>
              <a:t>במאגר נוכל למצוא כ9000 </a:t>
            </a:r>
            <a:r>
              <a:rPr lang="he-IL" dirty="0" err="1"/>
              <a:t>גנומים</a:t>
            </a:r>
            <a:r>
              <a:rPr lang="he-IL" dirty="0"/>
              <a:t> בעלי מוטציות בכ4500 גנים שונים(בממוצע 2 חזרות לכל גן)</a:t>
            </a:r>
            <a:r>
              <a:rPr lang="en-US" dirty="0"/>
              <a:t> </a:t>
            </a:r>
            <a:r>
              <a:rPr lang="he-IL" dirty="0"/>
              <a:t>.</a:t>
            </a:r>
          </a:p>
          <a:p>
            <a:pPr algn="just"/>
            <a:endParaRPr lang="he-IL" dirty="0"/>
          </a:p>
          <a:p>
            <a:pPr algn="just"/>
            <a:r>
              <a:rPr lang="he-IL" dirty="0"/>
              <a:t>כל </a:t>
            </a:r>
            <a:r>
              <a:rPr lang="he-IL" dirty="0" err="1"/>
              <a:t>הגנומים</a:t>
            </a:r>
            <a:r>
              <a:rPr lang="he-IL" dirty="0"/>
              <a:t> בעלי זמן גדילה דומה ביחס אל האב הקדמון המשותף שלהם.</a:t>
            </a:r>
            <a:endParaRPr lang="en-US" dirty="0"/>
          </a:p>
          <a:p>
            <a:endParaRPr lang="en-US" dirty="0"/>
          </a:p>
          <a:p>
            <a:pPr algn="just"/>
            <a:endParaRPr lang="he-IL" dirty="0"/>
          </a:p>
        </p:txBody>
      </p:sp>
    </p:spTree>
    <p:extLst>
      <p:ext uri="{BB962C8B-B14F-4D97-AF65-F5344CB8AC3E}">
        <p14:creationId xmlns:p14="http://schemas.microsoft.com/office/powerpoint/2010/main" val="191836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עיבוד מקדים</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p:txBody>
          <a:bodyPr>
            <a:normAutofit/>
          </a:bodyPr>
          <a:lstStyle/>
          <a:p>
            <a:pPr marL="0" indent="0" algn="just">
              <a:buNone/>
            </a:pPr>
            <a:r>
              <a:rPr lang="he-IL" dirty="0"/>
              <a:t>מטרת העיבוד המקדים היא מיצוי המידע הרלוונטי מתוך המאגר, והמרתו לפורמט המתאים. העיבוד כולל את השלבים הבאים :</a:t>
            </a:r>
            <a:r>
              <a:rPr lang="en-US" dirty="0"/>
              <a:t> </a:t>
            </a:r>
            <a:endParaRPr lang="he-IL" dirty="0"/>
          </a:p>
          <a:p>
            <a:pPr marL="0" indent="0" algn="just">
              <a:buNone/>
            </a:pPr>
            <a:endParaRPr lang="he-IL" dirty="0"/>
          </a:p>
          <a:p>
            <a:pPr algn="just"/>
            <a:r>
              <a:rPr lang="he-IL" dirty="0"/>
              <a:t>שליפה מהמאגר.</a:t>
            </a:r>
          </a:p>
          <a:p>
            <a:pPr algn="just"/>
            <a:endParaRPr lang="he-IL" dirty="0"/>
          </a:p>
          <a:p>
            <a:pPr algn="just"/>
            <a:r>
              <a:rPr lang="he-IL" dirty="0"/>
              <a:t>מיפוי ההבדלים בין כל גנום לבין אב קדמון אחיד שישמש </a:t>
            </a:r>
            <a:r>
              <a:rPr lang="he-IL" dirty="0" err="1"/>
              <a:t>כרפרנס</a:t>
            </a:r>
            <a:r>
              <a:rPr lang="he-IL" dirty="0"/>
              <a:t> במחקר.</a:t>
            </a:r>
            <a:endParaRPr lang="en-US" dirty="0"/>
          </a:p>
          <a:p>
            <a:endParaRPr lang="en-US" dirty="0"/>
          </a:p>
          <a:p>
            <a:pPr algn="just"/>
            <a:endParaRPr lang="he-IL" dirty="0"/>
          </a:p>
        </p:txBody>
      </p:sp>
    </p:spTree>
    <p:extLst>
      <p:ext uri="{BB962C8B-B14F-4D97-AF65-F5344CB8AC3E}">
        <p14:creationId xmlns:p14="http://schemas.microsoft.com/office/powerpoint/2010/main" val="241852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מציאת </a:t>
            </a:r>
            <a:r>
              <a:rPr lang="en-US" b="1" dirty="0">
                <a:solidFill>
                  <a:schemeClr val="bg1"/>
                </a:solidFill>
              </a:rPr>
              <a:t>IRs</a:t>
            </a:r>
            <a:r>
              <a:rPr lang="he-IL" b="1" dirty="0">
                <a:solidFill>
                  <a:schemeClr val="bg1"/>
                </a:solidFill>
              </a:rPr>
              <a:t> חדשים - 1</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p:txBody>
          <a:bodyPr>
            <a:normAutofit/>
          </a:bodyPr>
          <a:lstStyle/>
          <a:p>
            <a:pPr marL="0" indent="0" algn="just">
              <a:buNone/>
            </a:pPr>
            <a:r>
              <a:rPr lang="he-IL" sz="2400" dirty="0"/>
              <a:t>בבסיסו של המחקר עומד האלגוריתם למציאת </a:t>
            </a:r>
            <a:r>
              <a:rPr lang="en-US" sz="2400" dirty="0"/>
              <a:t>IRs</a:t>
            </a:r>
            <a:r>
              <a:rPr lang="he-IL" sz="2400" dirty="0"/>
              <a:t> חדשים. נגדיר את הפרמטרים הבאים :</a:t>
            </a:r>
          </a:p>
          <a:p>
            <a:pPr marL="0" indent="0" algn="just">
              <a:buNone/>
            </a:pPr>
            <a:endParaRPr lang="he-IL" sz="2400" dirty="0"/>
          </a:p>
          <a:p>
            <a:pPr algn="just"/>
            <a:r>
              <a:rPr lang="he-IL" sz="2400" dirty="0"/>
              <a:t>גודל חלון - כמות הבסיסים הרצופים בגנום עליה האלגוריתם מסתכל בכל פעם. בדוגמה חלון בגודל 20 בסיסים.</a:t>
            </a:r>
          </a:p>
          <a:p>
            <a:pPr algn="just"/>
            <a:endParaRPr lang="he-IL" sz="2400" dirty="0"/>
          </a:p>
          <a:p>
            <a:pPr algn="just"/>
            <a:endParaRPr lang="he-IL" sz="2400" dirty="0"/>
          </a:p>
        </p:txBody>
      </p:sp>
      <p:pic>
        <p:nvPicPr>
          <p:cNvPr id="4" name="תמונה 3">
            <a:extLst>
              <a:ext uri="{FF2B5EF4-FFF2-40B4-BE49-F238E27FC236}">
                <a16:creationId xmlns:a16="http://schemas.microsoft.com/office/drawing/2014/main" id="{A15CEC5E-7E34-4FD8-82EE-4788B281C280}"/>
              </a:ext>
            </a:extLst>
          </p:cNvPr>
          <p:cNvPicPr/>
          <p:nvPr/>
        </p:nvPicPr>
        <p:blipFill>
          <a:blip r:embed="rId2"/>
          <a:stretch>
            <a:fillRect/>
          </a:stretch>
        </p:blipFill>
        <p:spPr>
          <a:xfrm>
            <a:off x="2119746" y="4638502"/>
            <a:ext cx="5409825" cy="886259"/>
          </a:xfrm>
          <a:prstGeom prst="rect">
            <a:avLst/>
          </a:prstGeom>
        </p:spPr>
      </p:pic>
    </p:spTree>
    <p:extLst>
      <p:ext uri="{BB962C8B-B14F-4D97-AF65-F5344CB8AC3E}">
        <p14:creationId xmlns:p14="http://schemas.microsoft.com/office/powerpoint/2010/main" val="228134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מציאת </a:t>
            </a:r>
            <a:r>
              <a:rPr lang="en-US" b="1" dirty="0">
                <a:solidFill>
                  <a:schemeClr val="bg1"/>
                </a:solidFill>
              </a:rPr>
              <a:t>IRs</a:t>
            </a:r>
            <a:r>
              <a:rPr lang="he-IL" b="1" dirty="0">
                <a:solidFill>
                  <a:schemeClr val="bg1"/>
                </a:solidFill>
              </a:rPr>
              <a:t> חדשים - 1</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p:txBody>
          <a:bodyPr>
            <a:normAutofit/>
          </a:bodyPr>
          <a:lstStyle/>
          <a:p>
            <a:pPr marL="0" indent="0" algn="just">
              <a:buNone/>
            </a:pPr>
            <a:r>
              <a:rPr lang="he-IL" sz="2400" dirty="0"/>
              <a:t>בבסיסו של המחקר עומד האלגוריתם למציאת </a:t>
            </a:r>
            <a:r>
              <a:rPr lang="en-US" sz="2400" dirty="0"/>
              <a:t>IRs</a:t>
            </a:r>
            <a:r>
              <a:rPr lang="he-IL" sz="2400" dirty="0"/>
              <a:t> חדשים. נגדיר את הפרמטרים הבאים :</a:t>
            </a:r>
          </a:p>
          <a:p>
            <a:pPr marL="0" indent="0" algn="just">
              <a:buNone/>
            </a:pPr>
            <a:endParaRPr lang="he-IL" sz="2400" dirty="0"/>
          </a:p>
          <a:p>
            <a:pPr algn="just"/>
            <a:r>
              <a:rPr lang="he-IL" sz="2400" dirty="0"/>
              <a:t>ערך סף (</a:t>
            </a:r>
            <a:r>
              <a:rPr lang="en-US" sz="2400" dirty="0"/>
              <a:t>threshold</a:t>
            </a:r>
            <a:r>
              <a:rPr lang="he-IL" sz="2400" dirty="0"/>
              <a:t>) - כמות המוטציות בחלון יחיד שמגדירה מהו אזור חשוד. מוטציות מסוג </a:t>
            </a:r>
            <a:r>
              <a:rPr lang="en-US" sz="2400" dirty="0"/>
              <a:t>indel</a:t>
            </a:r>
            <a:r>
              <a:rPr lang="he-IL" sz="2400" dirty="0"/>
              <a:t> ייספרו כאירוע יחיד ללא קשר לאורך האירוע. בדוגמאות ערך סף 2.</a:t>
            </a:r>
          </a:p>
          <a:p>
            <a:pPr marL="0" indent="0" algn="just">
              <a:buNone/>
            </a:pPr>
            <a:endParaRPr lang="he-IL" dirty="0"/>
          </a:p>
        </p:txBody>
      </p:sp>
      <p:pic>
        <p:nvPicPr>
          <p:cNvPr id="5" name="תמונה 4">
            <a:extLst>
              <a:ext uri="{FF2B5EF4-FFF2-40B4-BE49-F238E27FC236}">
                <a16:creationId xmlns:a16="http://schemas.microsoft.com/office/drawing/2014/main" id="{0D64783F-0B8B-4427-A6C5-EF4CC22AA650}"/>
              </a:ext>
            </a:extLst>
          </p:cNvPr>
          <p:cNvPicPr/>
          <p:nvPr/>
        </p:nvPicPr>
        <p:blipFill>
          <a:blip r:embed="rId2"/>
          <a:stretch>
            <a:fillRect/>
          </a:stretch>
        </p:blipFill>
        <p:spPr>
          <a:xfrm>
            <a:off x="1257300" y="4094156"/>
            <a:ext cx="4486708" cy="1185848"/>
          </a:xfrm>
          <a:prstGeom prst="rect">
            <a:avLst/>
          </a:prstGeom>
        </p:spPr>
      </p:pic>
      <p:pic>
        <p:nvPicPr>
          <p:cNvPr id="6" name="תמונה 5">
            <a:extLst>
              <a:ext uri="{FF2B5EF4-FFF2-40B4-BE49-F238E27FC236}">
                <a16:creationId xmlns:a16="http://schemas.microsoft.com/office/drawing/2014/main" id="{6FBC276E-E638-40C1-ADD3-2786C9ECC6C8}"/>
              </a:ext>
            </a:extLst>
          </p:cNvPr>
          <p:cNvPicPr/>
          <p:nvPr/>
        </p:nvPicPr>
        <p:blipFill>
          <a:blip r:embed="rId3"/>
          <a:stretch>
            <a:fillRect/>
          </a:stretch>
        </p:blipFill>
        <p:spPr>
          <a:xfrm>
            <a:off x="1257300" y="5249553"/>
            <a:ext cx="4486708" cy="1246909"/>
          </a:xfrm>
          <a:prstGeom prst="rect">
            <a:avLst/>
          </a:prstGeom>
        </p:spPr>
      </p:pic>
      <p:sp>
        <p:nvSpPr>
          <p:cNvPr id="7" name="מציין מיקום תוכן 29">
            <a:extLst>
              <a:ext uri="{FF2B5EF4-FFF2-40B4-BE49-F238E27FC236}">
                <a16:creationId xmlns:a16="http://schemas.microsoft.com/office/drawing/2014/main" id="{571A30AB-46EB-4948-AD3B-1D0245827A97}"/>
              </a:ext>
            </a:extLst>
          </p:cNvPr>
          <p:cNvSpPr txBox="1">
            <a:spLocks/>
          </p:cNvSpPr>
          <p:nvPr/>
        </p:nvSpPr>
        <p:spPr>
          <a:xfrm>
            <a:off x="4669761" y="4537993"/>
            <a:ext cx="3405794" cy="698673"/>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he-IL" sz="2400" dirty="0"/>
              <a:t>חלון לא חשוד</a:t>
            </a:r>
          </a:p>
        </p:txBody>
      </p:sp>
      <p:sp>
        <p:nvSpPr>
          <p:cNvPr id="8" name="מציין מיקום תוכן 29">
            <a:extLst>
              <a:ext uri="{FF2B5EF4-FFF2-40B4-BE49-F238E27FC236}">
                <a16:creationId xmlns:a16="http://schemas.microsoft.com/office/drawing/2014/main" id="{1F1CB2CD-7720-4E24-B06D-890F6CD42C7C}"/>
              </a:ext>
            </a:extLst>
          </p:cNvPr>
          <p:cNvSpPr txBox="1">
            <a:spLocks/>
          </p:cNvSpPr>
          <p:nvPr/>
        </p:nvSpPr>
        <p:spPr>
          <a:xfrm>
            <a:off x="4669761" y="5736728"/>
            <a:ext cx="3405794" cy="698673"/>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he-IL" sz="2400" dirty="0"/>
              <a:t>חלון חשוד</a:t>
            </a:r>
          </a:p>
        </p:txBody>
      </p:sp>
    </p:spTree>
    <p:extLst>
      <p:ext uri="{BB962C8B-B14F-4D97-AF65-F5344CB8AC3E}">
        <p14:creationId xmlns:p14="http://schemas.microsoft.com/office/powerpoint/2010/main" val="90582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מציאת </a:t>
            </a:r>
            <a:r>
              <a:rPr lang="en-US" b="1" dirty="0">
                <a:solidFill>
                  <a:schemeClr val="bg1"/>
                </a:solidFill>
              </a:rPr>
              <a:t>IRs</a:t>
            </a:r>
            <a:r>
              <a:rPr lang="he-IL" b="1" dirty="0">
                <a:solidFill>
                  <a:schemeClr val="bg1"/>
                </a:solidFill>
              </a:rPr>
              <a:t> חדשים - 1</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p:txBody>
          <a:bodyPr>
            <a:normAutofit/>
          </a:bodyPr>
          <a:lstStyle/>
          <a:p>
            <a:pPr marL="0" indent="0" algn="just">
              <a:buNone/>
            </a:pPr>
            <a:r>
              <a:rPr lang="he-IL" sz="2000" dirty="0"/>
              <a:t>האלגוריתם יעבור על כל המוטציות בגנום מסוים, וינסה למצוא חלונות בהם ישנן מספיק מוטציות כדי שיהפכו למועמדים.</a:t>
            </a:r>
          </a:p>
          <a:p>
            <a:pPr marL="0" indent="0" algn="just">
              <a:buNone/>
            </a:pPr>
            <a:endParaRPr lang="he-IL" sz="2000" dirty="0"/>
          </a:p>
          <a:p>
            <a:pPr marL="0" indent="0" algn="just">
              <a:buNone/>
            </a:pPr>
            <a:r>
              <a:rPr lang="he-IL" sz="2000" dirty="0"/>
              <a:t>כאשר ימצא מועמד שכזה, הוא ינסה להרחיב את החלון עד שלא יצליח יותר :</a:t>
            </a:r>
          </a:p>
        </p:txBody>
      </p:sp>
      <p:pic>
        <p:nvPicPr>
          <p:cNvPr id="9" name="תמונה 8">
            <a:extLst>
              <a:ext uri="{FF2B5EF4-FFF2-40B4-BE49-F238E27FC236}">
                <a16:creationId xmlns:a16="http://schemas.microsoft.com/office/drawing/2014/main" id="{B4CD17CD-910D-423C-97A3-C6AD196DC41A}"/>
              </a:ext>
            </a:extLst>
          </p:cNvPr>
          <p:cNvPicPr/>
          <p:nvPr/>
        </p:nvPicPr>
        <p:blipFill>
          <a:blip r:embed="rId2"/>
          <a:stretch>
            <a:fillRect/>
          </a:stretch>
        </p:blipFill>
        <p:spPr>
          <a:xfrm>
            <a:off x="2454433" y="3333404"/>
            <a:ext cx="4235133" cy="3343621"/>
          </a:xfrm>
          <a:prstGeom prst="rect">
            <a:avLst/>
          </a:prstGeom>
        </p:spPr>
      </p:pic>
    </p:spTree>
    <p:extLst>
      <p:ext uri="{BB962C8B-B14F-4D97-AF65-F5344CB8AC3E}">
        <p14:creationId xmlns:p14="http://schemas.microsoft.com/office/powerpoint/2010/main" val="263026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מציאת </a:t>
            </a:r>
            <a:r>
              <a:rPr lang="en-US" b="1" dirty="0">
                <a:solidFill>
                  <a:schemeClr val="bg1"/>
                </a:solidFill>
              </a:rPr>
              <a:t>IRs</a:t>
            </a:r>
            <a:r>
              <a:rPr lang="he-IL" b="1" dirty="0">
                <a:solidFill>
                  <a:schemeClr val="bg1"/>
                </a:solidFill>
              </a:rPr>
              <a:t> חדשים - 2</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p:txBody>
          <a:bodyPr>
            <a:normAutofit/>
          </a:bodyPr>
          <a:lstStyle/>
          <a:p>
            <a:pPr marL="0" indent="0" algn="just">
              <a:buNone/>
            </a:pPr>
            <a:r>
              <a:rPr lang="he-IL" dirty="0"/>
              <a:t>לאחר שמצאנו חלון מועמד ואת המוטציות שבאותו החלון נייצר את הרצף של המוטנט. </a:t>
            </a:r>
          </a:p>
          <a:p>
            <a:pPr marL="0" indent="0" algn="just">
              <a:buNone/>
            </a:pPr>
            <a:endParaRPr lang="he-IL" dirty="0"/>
          </a:p>
          <a:p>
            <a:pPr marL="0" indent="0" algn="just">
              <a:buNone/>
            </a:pPr>
            <a:r>
              <a:rPr lang="he-IL" dirty="0"/>
              <a:t>נעשה זאת ע"י הכלת המוטציות על הרצף של הרפרנס באותו החלון. </a:t>
            </a:r>
          </a:p>
          <a:p>
            <a:pPr marL="0" indent="0" algn="just">
              <a:buNone/>
            </a:pPr>
            <a:endParaRPr lang="he-IL" dirty="0"/>
          </a:p>
          <a:p>
            <a:pPr marL="0" indent="0" algn="just">
              <a:buNone/>
            </a:pPr>
            <a:r>
              <a:rPr lang="he-IL" dirty="0"/>
              <a:t>אם קיימות מספר אלטרנטיבות נשתמש בכולן.</a:t>
            </a:r>
            <a:endParaRPr lang="en-US" dirty="0"/>
          </a:p>
        </p:txBody>
      </p:sp>
      <p:pic>
        <p:nvPicPr>
          <p:cNvPr id="5" name="תמונה 4">
            <a:extLst>
              <a:ext uri="{FF2B5EF4-FFF2-40B4-BE49-F238E27FC236}">
                <a16:creationId xmlns:a16="http://schemas.microsoft.com/office/drawing/2014/main" id="{C3BB91C4-4B34-40B3-9C86-E81CE1D9AA97}"/>
              </a:ext>
            </a:extLst>
          </p:cNvPr>
          <p:cNvPicPr/>
          <p:nvPr/>
        </p:nvPicPr>
        <p:blipFill>
          <a:blip r:embed="rId2"/>
          <a:stretch>
            <a:fillRect/>
          </a:stretch>
        </p:blipFill>
        <p:spPr>
          <a:xfrm>
            <a:off x="1840200" y="5419898"/>
            <a:ext cx="5292119" cy="1107498"/>
          </a:xfrm>
          <a:prstGeom prst="rect">
            <a:avLst/>
          </a:prstGeom>
        </p:spPr>
      </p:pic>
    </p:spTree>
    <p:extLst>
      <p:ext uri="{BB962C8B-B14F-4D97-AF65-F5344CB8AC3E}">
        <p14:creationId xmlns:p14="http://schemas.microsoft.com/office/powerpoint/2010/main" val="71119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מציאת </a:t>
            </a:r>
            <a:r>
              <a:rPr lang="en-US" b="1" dirty="0">
                <a:solidFill>
                  <a:schemeClr val="bg1"/>
                </a:solidFill>
              </a:rPr>
              <a:t>IRs</a:t>
            </a:r>
            <a:r>
              <a:rPr lang="he-IL" b="1" dirty="0">
                <a:solidFill>
                  <a:schemeClr val="bg1"/>
                </a:solidFill>
              </a:rPr>
              <a:t> חדשים - 3</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a:xfrm>
            <a:off x="628650" y="1825624"/>
            <a:ext cx="7886700" cy="4965873"/>
          </a:xfrm>
        </p:spPr>
        <p:txBody>
          <a:bodyPr>
            <a:normAutofit fontScale="77500" lnSpcReduction="20000"/>
          </a:bodyPr>
          <a:lstStyle/>
          <a:p>
            <a:pPr marL="0" indent="0" algn="just">
              <a:buNone/>
            </a:pPr>
            <a:r>
              <a:rPr lang="he-IL" dirty="0"/>
              <a:t>נשתמש ברצף שיצרנו, ברצף הרפרנס המתאים ובכלי </a:t>
            </a:r>
            <a:r>
              <a:rPr lang="en-US" dirty="0"/>
              <a:t>emboss palindrome</a:t>
            </a:r>
            <a:r>
              <a:rPr lang="he-IL" dirty="0"/>
              <a:t> על מנת למצוא את כל הפלינדרומים ברצף. נשתמש בפרמטרים :</a:t>
            </a:r>
            <a:r>
              <a:rPr lang="en-US" dirty="0"/>
              <a:t> </a:t>
            </a:r>
            <a:endParaRPr lang="he-IL" dirty="0"/>
          </a:p>
          <a:p>
            <a:pPr marL="0" indent="0" algn="just">
              <a:buNone/>
            </a:pPr>
            <a:endParaRPr lang="he-IL" dirty="0"/>
          </a:p>
          <a:p>
            <a:pPr lvl="0" algn="just"/>
            <a:r>
              <a:rPr lang="en-US" dirty="0" err="1"/>
              <a:t>minpallen</a:t>
            </a:r>
            <a:r>
              <a:rPr lang="he-IL" dirty="0"/>
              <a:t> - אורך זרוע של </a:t>
            </a:r>
            <a:r>
              <a:rPr lang="en-US" dirty="0"/>
              <a:t>IR</a:t>
            </a:r>
            <a:r>
              <a:rPr lang="he-IL" dirty="0"/>
              <a:t> לא תקטן מ5 בסיסים.</a:t>
            </a:r>
          </a:p>
          <a:p>
            <a:pPr lvl="0" algn="just"/>
            <a:endParaRPr lang="en-US" dirty="0"/>
          </a:p>
          <a:p>
            <a:pPr lvl="0" algn="just"/>
            <a:r>
              <a:rPr lang="en-US" dirty="0" err="1"/>
              <a:t>maxpallen</a:t>
            </a:r>
            <a:r>
              <a:rPr lang="he-IL" dirty="0"/>
              <a:t> - אורך זרוע של </a:t>
            </a:r>
            <a:r>
              <a:rPr lang="en-US" dirty="0"/>
              <a:t>IR</a:t>
            </a:r>
            <a:r>
              <a:rPr lang="he-IL" dirty="0"/>
              <a:t> לא תעלה על 100 בסיסים.</a:t>
            </a:r>
          </a:p>
          <a:p>
            <a:pPr lvl="0" algn="just"/>
            <a:endParaRPr lang="en-US" dirty="0"/>
          </a:p>
          <a:p>
            <a:pPr lvl="0" algn="just"/>
            <a:r>
              <a:rPr lang="en-US" dirty="0" err="1"/>
              <a:t>gaplimit</a:t>
            </a:r>
            <a:r>
              <a:rPr lang="he-IL" dirty="0"/>
              <a:t> - אורך ה</a:t>
            </a:r>
            <a:r>
              <a:rPr lang="en-US" dirty="0"/>
              <a:t> spacer </a:t>
            </a:r>
            <a:r>
              <a:rPr lang="he-IL" dirty="0"/>
              <a:t>לא יעלה על 30 בסיסים.</a:t>
            </a:r>
          </a:p>
          <a:p>
            <a:pPr lvl="0" algn="just"/>
            <a:endParaRPr lang="en-US" dirty="0"/>
          </a:p>
          <a:p>
            <a:pPr lvl="0" algn="just"/>
            <a:r>
              <a:rPr lang="en-US" dirty="0" err="1"/>
              <a:t>nummismatches</a:t>
            </a:r>
            <a:r>
              <a:rPr lang="en-US" dirty="0"/>
              <a:t> 0</a:t>
            </a:r>
            <a:r>
              <a:rPr lang="he-IL" dirty="0"/>
              <a:t>– אנו מחפשים </a:t>
            </a:r>
            <a:r>
              <a:rPr lang="en-US" dirty="0"/>
              <a:t>IRs</a:t>
            </a:r>
            <a:r>
              <a:rPr lang="he-IL" dirty="0"/>
              <a:t> מושלמים בלבד ולא מאפשרים חלקיים.</a:t>
            </a:r>
          </a:p>
          <a:p>
            <a:pPr lvl="0" algn="just"/>
            <a:endParaRPr lang="en-US" dirty="0"/>
          </a:p>
          <a:p>
            <a:pPr lvl="0" algn="just"/>
            <a:r>
              <a:rPr lang="en-US" dirty="0"/>
              <a:t>overlap </a:t>
            </a:r>
            <a:r>
              <a:rPr lang="he-IL" dirty="0"/>
              <a:t>– אנו מאפשרים לתוכנית למצוא </a:t>
            </a:r>
            <a:r>
              <a:rPr lang="en-US" dirty="0"/>
              <a:t>IRs</a:t>
            </a:r>
            <a:r>
              <a:rPr lang="he-IL" dirty="0"/>
              <a:t> חופפים זה לזה מאחר ואנו לא יודעים לבחור מראש מי מתאים יותר. </a:t>
            </a:r>
            <a:endParaRPr lang="en-US" dirty="0"/>
          </a:p>
        </p:txBody>
      </p:sp>
    </p:spTree>
    <p:extLst>
      <p:ext uri="{BB962C8B-B14F-4D97-AF65-F5344CB8AC3E}">
        <p14:creationId xmlns:p14="http://schemas.microsoft.com/office/powerpoint/2010/main" val="298911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628650" y="0"/>
            <a:ext cx="7886700" cy="1325563"/>
          </a:xfrm>
        </p:spPr>
        <p:txBody>
          <a:bodyPr/>
          <a:lstStyle/>
          <a:p>
            <a:pPr algn="r"/>
            <a:r>
              <a:rPr lang="he-IL" b="1" dirty="0">
                <a:solidFill>
                  <a:schemeClr val="bg1"/>
                </a:solidFill>
              </a:rPr>
              <a:t>תוכן עניינים</a:t>
            </a:r>
          </a:p>
        </p:txBody>
      </p:sp>
      <p:sp>
        <p:nvSpPr>
          <p:cNvPr id="3" name="מציין מיקום תוכן 2">
            <a:extLst>
              <a:ext uri="{FF2B5EF4-FFF2-40B4-BE49-F238E27FC236}">
                <a16:creationId xmlns:a16="http://schemas.microsoft.com/office/drawing/2014/main" id="{FC8E7CF8-EED0-482F-B639-90BA610A1FAF}"/>
              </a:ext>
            </a:extLst>
          </p:cNvPr>
          <p:cNvSpPr>
            <a:spLocks noGrp="1"/>
          </p:cNvSpPr>
          <p:nvPr>
            <p:ph idx="1"/>
          </p:nvPr>
        </p:nvSpPr>
        <p:spPr>
          <a:xfrm>
            <a:off x="628650" y="2025131"/>
            <a:ext cx="7886700" cy="4351338"/>
          </a:xfrm>
        </p:spPr>
        <p:txBody>
          <a:bodyPr>
            <a:normAutofit lnSpcReduction="10000"/>
          </a:bodyPr>
          <a:lstStyle/>
          <a:p>
            <a:r>
              <a:rPr lang="he-IL" dirty="0"/>
              <a:t>מבוא</a:t>
            </a:r>
          </a:p>
          <a:p>
            <a:endParaRPr lang="he-IL" dirty="0"/>
          </a:p>
          <a:p>
            <a:r>
              <a:rPr lang="he-IL" dirty="0"/>
              <a:t>מטרת המחקר</a:t>
            </a:r>
          </a:p>
          <a:p>
            <a:endParaRPr lang="he-IL" dirty="0"/>
          </a:p>
          <a:p>
            <a:r>
              <a:rPr lang="he-IL" dirty="0"/>
              <a:t>שיטות</a:t>
            </a:r>
          </a:p>
          <a:p>
            <a:endParaRPr lang="he-IL" dirty="0"/>
          </a:p>
          <a:p>
            <a:r>
              <a:rPr lang="he-IL" dirty="0"/>
              <a:t>תוצאות</a:t>
            </a:r>
          </a:p>
          <a:p>
            <a:endParaRPr lang="he-IL" dirty="0"/>
          </a:p>
          <a:p>
            <a:r>
              <a:rPr lang="he-IL" dirty="0"/>
              <a:t>דיון ומסקנות</a:t>
            </a:r>
          </a:p>
        </p:txBody>
      </p:sp>
    </p:spTree>
    <p:extLst>
      <p:ext uri="{BB962C8B-B14F-4D97-AF65-F5344CB8AC3E}">
        <p14:creationId xmlns:p14="http://schemas.microsoft.com/office/powerpoint/2010/main" val="365909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מציאת </a:t>
            </a:r>
            <a:r>
              <a:rPr lang="en-US" b="1" dirty="0">
                <a:solidFill>
                  <a:schemeClr val="bg1"/>
                </a:solidFill>
              </a:rPr>
              <a:t>IRs</a:t>
            </a:r>
            <a:r>
              <a:rPr lang="he-IL" b="1" dirty="0">
                <a:solidFill>
                  <a:schemeClr val="bg1"/>
                </a:solidFill>
              </a:rPr>
              <a:t> חדשים - 3</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a:xfrm>
            <a:off x="628650" y="1825624"/>
            <a:ext cx="7886700" cy="4965873"/>
          </a:xfrm>
        </p:spPr>
        <p:txBody>
          <a:bodyPr>
            <a:normAutofit/>
          </a:bodyPr>
          <a:lstStyle/>
          <a:p>
            <a:pPr marL="0" indent="0" algn="just">
              <a:buNone/>
            </a:pPr>
            <a:r>
              <a:rPr lang="he-IL" dirty="0"/>
              <a:t>ע"י השוואת הפלינדרומים שהופיעו ברצף הרפרנס </a:t>
            </a:r>
            <a:r>
              <a:rPr lang="he-IL" dirty="0" err="1"/>
              <a:t>לפלינדרומים</a:t>
            </a:r>
            <a:r>
              <a:rPr lang="he-IL" dirty="0"/>
              <a:t> שמופיעים ברצף המוטנטי נוכל למצוא פלינדרומים חדשים.</a:t>
            </a:r>
          </a:p>
          <a:p>
            <a:pPr marL="0" indent="0" algn="just">
              <a:buNone/>
            </a:pPr>
            <a:endParaRPr lang="he-IL" dirty="0"/>
          </a:p>
          <a:p>
            <a:pPr marL="0" indent="0" algn="just">
              <a:buNone/>
            </a:pPr>
            <a:r>
              <a:rPr lang="he-IL" dirty="0"/>
              <a:t>פלינדרום שמופיע במוטנט ולא </a:t>
            </a:r>
            <a:r>
              <a:rPr lang="he-IL" dirty="0" err="1"/>
              <a:t>ברפרנס</a:t>
            </a:r>
            <a:r>
              <a:rPr lang="he-IL" dirty="0"/>
              <a:t> הוא פלינדרום חדש.</a:t>
            </a:r>
            <a:endParaRPr lang="en-US" dirty="0"/>
          </a:p>
        </p:txBody>
      </p:sp>
    </p:spTree>
    <p:extLst>
      <p:ext uri="{BB962C8B-B14F-4D97-AF65-F5344CB8AC3E}">
        <p14:creationId xmlns:p14="http://schemas.microsoft.com/office/powerpoint/2010/main" val="177714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מציאת </a:t>
            </a:r>
            <a:r>
              <a:rPr lang="en-US" b="1" dirty="0">
                <a:solidFill>
                  <a:schemeClr val="bg1"/>
                </a:solidFill>
              </a:rPr>
              <a:t>IRs</a:t>
            </a:r>
            <a:r>
              <a:rPr lang="he-IL" b="1" dirty="0">
                <a:solidFill>
                  <a:schemeClr val="bg1"/>
                </a:solidFill>
              </a:rPr>
              <a:t> חדשים - 4</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a:xfrm>
            <a:off x="628650" y="1825624"/>
            <a:ext cx="7886700" cy="4965873"/>
          </a:xfrm>
        </p:spPr>
        <p:txBody>
          <a:bodyPr>
            <a:normAutofit/>
          </a:bodyPr>
          <a:lstStyle/>
          <a:p>
            <a:pPr marL="0" indent="0" algn="just">
              <a:buNone/>
            </a:pPr>
            <a:r>
              <a:rPr lang="he-IL" dirty="0"/>
              <a:t>בשלב האחרון נסנן פלינדרומים לא מתאימים. </a:t>
            </a:r>
          </a:p>
          <a:p>
            <a:pPr marL="0" indent="0" algn="just">
              <a:buNone/>
            </a:pPr>
            <a:endParaRPr lang="he-IL" dirty="0"/>
          </a:p>
          <a:p>
            <a:pPr algn="just"/>
            <a:r>
              <a:rPr lang="he-IL" dirty="0"/>
              <a:t>סינון של אזורים בעלי </a:t>
            </a:r>
            <a:r>
              <a:rPr lang="en-US" dirty="0"/>
              <a:t>low complexity</a:t>
            </a:r>
            <a:r>
              <a:rPr lang="he-IL" dirty="0"/>
              <a:t> ע"י הכלי </a:t>
            </a:r>
            <a:r>
              <a:rPr lang="en-US" dirty="0" err="1"/>
              <a:t>dustmasker</a:t>
            </a:r>
            <a:r>
              <a:rPr lang="he-IL" dirty="0"/>
              <a:t>. באזורים אלה השונות של הרצפים קטנה, והם מייצרים "רעש" למרות שאינם מעניינים ביולוגית.</a:t>
            </a:r>
          </a:p>
          <a:p>
            <a:pPr algn="just"/>
            <a:endParaRPr lang="he-IL" dirty="0"/>
          </a:p>
          <a:p>
            <a:pPr algn="just"/>
            <a:r>
              <a:rPr lang="he-IL" dirty="0"/>
              <a:t>סינון פלינדרומים שלא חופפים לשתי מוטציה לפחות– הם לא נוצרו בעקבות </a:t>
            </a:r>
            <a:r>
              <a:rPr lang="en-US" dirty="0"/>
              <a:t>template switching</a:t>
            </a:r>
            <a:r>
              <a:rPr lang="he-IL" dirty="0"/>
              <a:t>. </a:t>
            </a:r>
          </a:p>
          <a:p>
            <a:pPr algn="just"/>
            <a:endParaRPr lang="he-IL" dirty="0"/>
          </a:p>
          <a:p>
            <a:pPr algn="just"/>
            <a:endParaRPr lang="en-US" dirty="0"/>
          </a:p>
        </p:txBody>
      </p:sp>
    </p:spTree>
    <p:extLst>
      <p:ext uri="{BB962C8B-B14F-4D97-AF65-F5344CB8AC3E}">
        <p14:creationId xmlns:p14="http://schemas.microsoft.com/office/powerpoint/2010/main" val="971385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סינון </a:t>
            </a:r>
            <a:r>
              <a:rPr lang="en-US" b="1" dirty="0">
                <a:solidFill>
                  <a:schemeClr val="bg1"/>
                </a:solidFill>
              </a:rPr>
              <a:t>IRs</a:t>
            </a:r>
            <a:r>
              <a:rPr lang="he-IL" b="1" dirty="0">
                <a:solidFill>
                  <a:schemeClr val="bg1"/>
                </a:solidFill>
              </a:rPr>
              <a:t> משותפים</a:t>
            </a: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a:xfrm>
            <a:off x="628650" y="1825624"/>
            <a:ext cx="7886700" cy="4965873"/>
          </a:xfrm>
        </p:spPr>
        <p:txBody>
          <a:bodyPr>
            <a:normAutofit/>
          </a:bodyPr>
          <a:lstStyle/>
          <a:p>
            <a:pPr marL="0" indent="0" algn="just">
              <a:buNone/>
            </a:pPr>
            <a:r>
              <a:rPr lang="he-IL" dirty="0"/>
              <a:t>לאחר שמצאנו </a:t>
            </a:r>
            <a:r>
              <a:rPr lang="en-US" dirty="0"/>
              <a:t>IRs</a:t>
            </a:r>
            <a:r>
              <a:rPr lang="he-IL" dirty="0"/>
              <a:t> חדשים לכל אחד </a:t>
            </a:r>
            <a:r>
              <a:rPr lang="he-IL" dirty="0" err="1"/>
              <a:t>מהגנומים</a:t>
            </a:r>
            <a:r>
              <a:rPr lang="he-IL" dirty="0"/>
              <a:t>, יש צורך לסנן </a:t>
            </a:r>
            <a:r>
              <a:rPr lang="en-US" dirty="0"/>
              <a:t>IRs</a:t>
            </a:r>
            <a:r>
              <a:rPr lang="he-IL" dirty="0"/>
              <a:t> משותפים.</a:t>
            </a:r>
          </a:p>
          <a:p>
            <a:pPr marL="0" indent="0" algn="just">
              <a:buNone/>
            </a:pPr>
            <a:endParaRPr lang="he-IL" dirty="0"/>
          </a:p>
          <a:p>
            <a:pPr marL="0" indent="0" algn="just">
              <a:buNone/>
            </a:pPr>
            <a:r>
              <a:rPr lang="he-IL" dirty="0"/>
              <a:t>ככל הנראה ש</a:t>
            </a:r>
            <a:r>
              <a:rPr lang="en-US" dirty="0"/>
              <a:t>IRs</a:t>
            </a:r>
            <a:r>
              <a:rPr lang="he-IL" dirty="0"/>
              <a:t> המשותפים לכמות גדולה של </a:t>
            </a:r>
            <a:r>
              <a:rPr lang="he-IL" dirty="0" err="1"/>
              <a:t>גנומים</a:t>
            </a:r>
            <a:r>
              <a:rPr lang="he-IL" dirty="0"/>
              <a:t> במחקר נובעים מאירוע מוטציה באב קדמון משותף.</a:t>
            </a:r>
          </a:p>
          <a:p>
            <a:pPr algn="just"/>
            <a:endParaRPr lang="he-IL" dirty="0"/>
          </a:p>
          <a:p>
            <a:pPr algn="just"/>
            <a:endParaRPr lang="en-US" dirty="0"/>
          </a:p>
        </p:txBody>
      </p:sp>
    </p:spTree>
    <p:extLst>
      <p:ext uri="{BB962C8B-B14F-4D97-AF65-F5344CB8AC3E}">
        <p14:creationId xmlns:p14="http://schemas.microsoft.com/office/powerpoint/2010/main" val="17362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בחינה על ניסוי ב </a:t>
            </a:r>
            <a:r>
              <a:rPr lang="en-US" b="1" i="1" dirty="0">
                <a:solidFill>
                  <a:schemeClr val="bg1"/>
                </a:solidFill>
              </a:rPr>
              <a:t>RAD27</a:t>
            </a:r>
            <a:endParaRPr lang="he-IL" b="1" i="1" dirty="0">
              <a:solidFill>
                <a:schemeClr val="bg1"/>
              </a:solidFill>
            </a:endParaRP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a:xfrm>
            <a:off x="628650" y="1825624"/>
            <a:ext cx="7886700" cy="4965873"/>
          </a:xfrm>
        </p:spPr>
        <p:txBody>
          <a:bodyPr>
            <a:normAutofit/>
          </a:bodyPr>
          <a:lstStyle/>
          <a:p>
            <a:pPr algn="just"/>
            <a:r>
              <a:rPr lang="en-US" i="1" dirty="0"/>
              <a:t>RAD27</a:t>
            </a:r>
            <a:r>
              <a:rPr lang="he-IL" i="1" dirty="0"/>
              <a:t> </a:t>
            </a:r>
            <a:r>
              <a:rPr lang="he-IL" dirty="0"/>
              <a:t>הוא גן בעל השפעה ידועה על היווצרות </a:t>
            </a:r>
            <a:r>
              <a:rPr lang="en-US" dirty="0"/>
              <a:t>IRs</a:t>
            </a:r>
            <a:r>
              <a:rPr lang="he-IL" dirty="0"/>
              <a:t> חדשים באירוע </a:t>
            </a:r>
            <a:r>
              <a:rPr lang="en-US" dirty="0"/>
              <a:t>template switching</a:t>
            </a:r>
            <a:r>
              <a:rPr lang="he-IL" dirty="0"/>
              <a:t>. </a:t>
            </a:r>
          </a:p>
          <a:p>
            <a:pPr algn="just"/>
            <a:endParaRPr lang="he-IL" i="1" dirty="0"/>
          </a:p>
          <a:p>
            <a:pPr algn="just"/>
            <a:r>
              <a:rPr lang="he-IL" dirty="0"/>
              <a:t>האלגוריתם נבחן על תוצאותיו של מחקר קודם הנוגע לשמרים מוטנטים לגן זה.</a:t>
            </a:r>
          </a:p>
          <a:p>
            <a:pPr algn="just"/>
            <a:endParaRPr lang="he-IL" dirty="0"/>
          </a:p>
          <a:p>
            <a:pPr algn="just"/>
            <a:r>
              <a:rPr lang="he-IL" dirty="0"/>
              <a:t>האלגוריתם הצליח לזהות את רוב האירועים שנבעו מ</a:t>
            </a:r>
            <a:r>
              <a:rPr lang="en-US" dirty="0"/>
              <a:t>SNPs</a:t>
            </a:r>
            <a:r>
              <a:rPr lang="he-IL" dirty="0"/>
              <a:t> או מ</a:t>
            </a:r>
            <a:r>
              <a:rPr lang="en-US" dirty="0"/>
              <a:t> SNPs </a:t>
            </a:r>
            <a:r>
              <a:rPr lang="he-IL" dirty="0"/>
              <a:t>וגם </a:t>
            </a:r>
            <a:r>
              <a:rPr lang="en-US" dirty="0"/>
              <a:t>Indels</a:t>
            </a:r>
            <a:r>
              <a:rPr lang="he-IL" dirty="0"/>
              <a:t> (אם כי לא כולם). האלגוריתם נכשל בזיהוי אירועים הנובעים מ</a:t>
            </a:r>
            <a:r>
              <a:rPr lang="en-US" dirty="0"/>
              <a:t>Indels</a:t>
            </a:r>
            <a:r>
              <a:rPr lang="he-IL" dirty="0"/>
              <a:t> בלבד. </a:t>
            </a:r>
          </a:p>
          <a:p>
            <a:pPr algn="just"/>
            <a:endParaRPr lang="he-IL" dirty="0"/>
          </a:p>
          <a:p>
            <a:pPr algn="just"/>
            <a:endParaRPr lang="en-US" dirty="0"/>
          </a:p>
        </p:txBody>
      </p:sp>
    </p:spTree>
    <p:extLst>
      <p:ext uri="{BB962C8B-B14F-4D97-AF65-F5344CB8AC3E}">
        <p14:creationId xmlns:p14="http://schemas.microsoft.com/office/powerpoint/2010/main" val="27696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1</a:t>
            </a:r>
            <a:endParaRPr lang="he-IL" b="1" i="1" dirty="0">
              <a:solidFill>
                <a:schemeClr val="bg1"/>
              </a:solidFill>
            </a:endParaRPr>
          </a:p>
        </p:txBody>
      </p:sp>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a:xfrm>
            <a:off x="537210" y="1825624"/>
            <a:ext cx="7886700" cy="4965873"/>
          </a:xfrm>
        </p:spPr>
        <p:txBody>
          <a:bodyPr>
            <a:normAutofit/>
          </a:bodyPr>
          <a:lstStyle/>
          <a:p>
            <a:pPr marL="0" indent="0" algn="just">
              <a:buNone/>
            </a:pPr>
            <a:r>
              <a:rPr lang="he-IL" dirty="0"/>
              <a:t>תחילה האנליזה בוצעה עבור המאגר כולו וכל גנום נמדד ביחד לכל שאר </a:t>
            </a:r>
            <a:r>
              <a:rPr lang="he-IL" dirty="0" err="1"/>
              <a:t>הגנומים</a:t>
            </a:r>
            <a:r>
              <a:rPr lang="he-IL" dirty="0"/>
              <a:t>.</a:t>
            </a:r>
          </a:p>
          <a:p>
            <a:pPr marL="0" indent="0" algn="just">
              <a:buNone/>
            </a:pPr>
            <a:endParaRPr lang="he-IL" dirty="0"/>
          </a:p>
          <a:p>
            <a:pPr marL="0" indent="0" algn="just">
              <a:buNone/>
            </a:pPr>
            <a:endParaRPr lang="he-IL" dirty="0"/>
          </a:p>
          <a:p>
            <a:pPr marL="0" indent="0" algn="just">
              <a:buNone/>
            </a:pPr>
            <a:endParaRPr lang="he-IL" dirty="0"/>
          </a:p>
          <a:p>
            <a:pPr marL="0" indent="0" algn="just">
              <a:buNone/>
            </a:pPr>
            <a:endParaRPr lang="he-IL" dirty="0"/>
          </a:p>
          <a:p>
            <a:pPr marL="0" indent="0" algn="just">
              <a:buNone/>
            </a:pPr>
            <a:endParaRPr lang="he-IL" dirty="0"/>
          </a:p>
          <a:p>
            <a:pPr marL="0" indent="0" algn="just">
              <a:buNone/>
            </a:pPr>
            <a:endParaRPr lang="he-IL" dirty="0"/>
          </a:p>
          <a:p>
            <a:pPr marL="0" indent="0" algn="just">
              <a:buNone/>
            </a:pPr>
            <a:r>
              <a:rPr lang="he-IL" dirty="0"/>
              <a:t>ניתן לראות שהאירוע הנפוץ ביותר הוא שאין </a:t>
            </a:r>
            <a:r>
              <a:rPr lang="en-US" dirty="0"/>
              <a:t>IRs</a:t>
            </a:r>
            <a:r>
              <a:rPr lang="he-IL" dirty="0"/>
              <a:t> חדשים וייחודיים.</a:t>
            </a:r>
          </a:p>
          <a:p>
            <a:pPr marL="0" indent="0" algn="just">
              <a:buNone/>
            </a:pPr>
            <a:endParaRPr lang="he-IL" dirty="0"/>
          </a:p>
        </p:txBody>
      </p:sp>
      <p:pic>
        <p:nvPicPr>
          <p:cNvPr id="4" name="תמונה 3">
            <a:extLst>
              <a:ext uri="{FF2B5EF4-FFF2-40B4-BE49-F238E27FC236}">
                <a16:creationId xmlns:a16="http://schemas.microsoft.com/office/drawing/2014/main" id="{EA6C1357-157D-4F8D-894A-C4F215C7C284}"/>
              </a:ext>
            </a:extLst>
          </p:cNvPr>
          <p:cNvPicPr/>
          <p:nvPr/>
        </p:nvPicPr>
        <p:blipFill>
          <a:blip r:embed="rId2"/>
          <a:stretch>
            <a:fillRect/>
          </a:stretch>
        </p:blipFill>
        <p:spPr>
          <a:xfrm>
            <a:off x="2751512" y="2709227"/>
            <a:ext cx="4078403" cy="2993304"/>
          </a:xfrm>
          <a:prstGeom prst="rect">
            <a:avLst/>
          </a:prstGeom>
        </p:spPr>
      </p:pic>
    </p:spTree>
    <p:extLst>
      <p:ext uri="{BB962C8B-B14F-4D97-AF65-F5344CB8AC3E}">
        <p14:creationId xmlns:p14="http://schemas.microsoft.com/office/powerpoint/2010/main" val="153275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1</a:t>
            </a:r>
            <a:endParaRPr lang="he-IL" b="1" i="1" dirty="0">
              <a:solidFill>
                <a:schemeClr val="bg1"/>
              </a:solidFill>
            </a:endParaRPr>
          </a:p>
        </p:txBody>
      </p:sp>
      <p:pic>
        <p:nvPicPr>
          <p:cNvPr id="5" name="תמונה 4">
            <a:extLst>
              <a:ext uri="{FF2B5EF4-FFF2-40B4-BE49-F238E27FC236}">
                <a16:creationId xmlns:a16="http://schemas.microsoft.com/office/drawing/2014/main" id="{C07F06F7-45AA-49D6-B1D3-E8F0D4E22358}"/>
              </a:ext>
            </a:extLst>
          </p:cNvPr>
          <p:cNvPicPr/>
          <p:nvPr/>
        </p:nvPicPr>
        <p:blipFill>
          <a:blip r:embed="rId2"/>
          <a:stretch>
            <a:fillRect/>
          </a:stretch>
        </p:blipFill>
        <p:spPr>
          <a:xfrm>
            <a:off x="654339" y="4123114"/>
            <a:ext cx="7658388" cy="2574290"/>
          </a:xfrm>
          <a:prstGeom prst="rect">
            <a:avLst/>
          </a:prstGeom>
        </p:spPr>
      </p:pic>
      <p:sp>
        <p:nvSpPr>
          <p:cNvPr id="30" name="מציין מיקום תוכן 29">
            <a:extLst>
              <a:ext uri="{FF2B5EF4-FFF2-40B4-BE49-F238E27FC236}">
                <a16:creationId xmlns:a16="http://schemas.microsoft.com/office/drawing/2014/main" id="{E5F8C151-9864-4FA2-A5A1-820E9625B8FF}"/>
              </a:ext>
            </a:extLst>
          </p:cNvPr>
          <p:cNvSpPr>
            <a:spLocks noGrp="1"/>
          </p:cNvSpPr>
          <p:nvPr>
            <p:ph idx="1"/>
          </p:nvPr>
        </p:nvSpPr>
        <p:spPr>
          <a:xfrm>
            <a:off x="537210" y="1825625"/>
            <a:ext cx="7886700" cy="2771313"/>
          </a:xfrm>
        </p:spPr>
        <p:txBody>
          <a:bodyPr>
            <a:normAutofit fontScale="85000" lnSpcReduction="20000"/>
          </a:bodyPr>
          <a:lstStyle/>
          <a:p>
            <a:pPr algn="just"/>
            <a:r>
              <a:rPr lang="he-IL" dirty="0"/>
              <a:t>בכ99.5% </a:t>
            </a:r>
            <a:r>
              <a:rPr lang="he-IL" dirty="0" err="1"/>
              <a:t>מהגנומים</a:t>
            </a:r>
            <a:r>
              <a:rPr lang="he-IL" dirty="0"/>
              <a:t> יש לכל היותר 3 </a:t>
            </a:r>
            <a:r>
              <a:rPr lang="en-US" dirty="0"/>
              <a:t>IRs</a:t>
            </a:r>
            <a:r>
              <a:rPr lang="he-IL" dirty="0"/>
              <a:t> חדשים.</a:t>
            </a:r>
          </a:p>
          <a:p>
            <a:pPr algn="just"/>
            <a:endParaRPr lang="he-IL" dirty="0"/>
          </a:p>
          <a:p>
            <a:pPr algn="just"/>
            <a:r>
              <a:rPr lang="he-IL" dirty="0"/>
              <a:t>בממוצע לכל גנום ישנם 12.5 </a:t>
            </a:r>
            <a:r>
              <a:rPr lang="en-US" dirty="0"/>
              <a:t>IRs</a:t>
            </a:r>
            <a:r>
              <a:rPr lang="he-IL" dirty="0"/>
              <a:t> חדשים.</a:t>
            </a:r>
          </a:p>
          <a:p>
            <a:pPr algn="just"/>
            <a:endParaRPr lang="he-IL" dirty="0"/>
          </a:p>
          <a:p>
            <a:pPr algn="just"/>
            <a:r>
              <a:rPr lang="he-IL" dirty="0"/>
              <a:t>ניתן להסיק שרוב ה</a:t>
            </a:r>
            <a:r>
              <a:rPr lang="en-US" dirty="0"/>
              <a:t>IRs</a:t>
            </a:r>
            <a:r>
              <a:rPr lang="he-IL" dirty="0"/>
              <a:t> משותפים וקיימים בזנים רבים – מקורם כנראה באבות הקדמונים. לא כל ה</a:t>
            </a:r>
            <a:r>
              <a:rPr lang="en-US" dirty="0"/>
              <a:t>IRs </a:t>
            </a:r>
            <a:r>
              <a:rPr lang="he-IL" dirty="0"/>
              <a:t> נוצרו באב הקדמון ביותר, מאחר וניתן לראות כמות משתנה של </a:t>
            </a:r>
            <a:r>
              <a:rPr lang="en-US" dirty="0"/>
              <a:t>IRs</a:t>
            </a:r>
            <a:r>
              <a:rPr lang="he-IL" dirty="0"/>
              <a:t> בדוגמאות. </a:t>
            </a:r>
          </a:p>
        </p:txBody>
      </p:sp>
    </p:spTree>
    <p:extLst>
      <p:ext uri="{BB962C8B-B14F-4D97-AF65-F5344CB8AC3E}">
        <p14:creationId xmlns:p14="http://schemas.microsoft.com/office/powerpoint/2010/main" val="333329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1</a:t>
            </a:r>
            <a:endParaRPr lang="he-IL" b="1" i="1" dirty="0">
              <a:solidFill>
                <a:schemeClr val="bg1"/>
              </a:solidFill>
            </a:endParaRPr>
          </a:p>
        </p:txBody>
      </p:sp>
      <p:sp>
        <p:nvSpPr>
          <p:cNvPr id="4" name="מציין מיקום תוכן 29">
            <a:extLst>
              <a:ext uri="{FF2B5EF4-FFF2-40B4-BE49-F238E27FC236}">
                <a16:creationId xmlns:a16="http://schemas.microsoft.com/office/drawing/2014/main" id="{25151BD6-0A49-4BA6-92FC-D411A63F9C53}"/>
              </a:ext>
            </a:extLst>
          </p:cNvPr>
          <p:cNvSpPr>
            <a:spLocks noGrp="1"/>
          </p:cNvSpPr>
          <p:nvPr>
            <p:ph idx="1"/>
          </p:nvPr>
        </p:nvSpPr>
        <p:spPr>
          <a:xfrm>
            <a:off x="5145578" y="1966942"/>
            <a:ext cx="3865938" cy="4786484"/>
          </a:xfrm>
        </p:spPr>
        <p:txBody>
          <a:bodyPr>
            <a:normAutofit/>
          </a:bodyPr>
          <a:lstStyle/>
          <a:p>
            <a:pPr marL="0" indent="0">
              <a:buNone/>
            </a:pPr>
            <a:r>
              <a:rPr lang="he-IL" dirty="0"/>
              <a:t>ניתן לזהות </a:t>
            </a:r>
            <a:r>
              <a:rPr lang="he-IL" dirty="0" err="1"/>
              <a:t>ארטיפקטים</a:t>
            </a:r>
            <a:r>
              <a:rPr lang="he-IL" dirty="0"/>
              <a:t> </a:t>
            </a:r>
            <a:r>
              <a:rPr lang="he-IL" dirty="0" err="1"/>
              <a:t>בגנומים</a:t>
            </a:r>
            <a:r>
              <a:rPr lang="he-IL" dirty="0"/>
              <a:t> בעלי הכמות הגדולה יותר של פלינדרומים חדשים.</a:t>
            </a:r>
            <a:br>
              <a:rPr lang="en-US" dirty="0"/>
            </a:br>
            <a:endParaRPr lang="en-US" dirty="0"/>
          </a:p>
          <a:p>
            <a:pPr marL="0" indent="0">
              <a:buNone/>
            </a:pPr>
            <a:r>
              <a:rPr lang="he-IL" dirty="0"/>
              <a:t>הם נובעים ככל הנראה משגיאות מיפוי, והבדלים בין הכרומוזומים של השמרים.</a:t>
            </a:r>
          </a:p>
        </p:txBody>
      </p:sp>
      <p:pic>
        <p:nvPicPr>
          <p:cNvPr id="5" name="תמונה 4">
            <a:extLst>
              <a:ext uri="{FF2B5EF4-FFF2-40B4-BE49-F238E27FC236}">
                <a16:creationId xmlns:a16="http://schemas.microsoft.com/office/drawing/2014/main" id="{786A0AC4-8FE7-4BAB-BF41-651858CC74BB}"/>
              </a:ext>
            </a:extLst>
          </p:cNvPr>
          <p:cNvPicPr/>
          <p:nvPr/>
        </p:nvPicPr>
        <p:blipFill>
          <a:blip r:embed="rId2"/>
          <a:stretch>
            <a:fillRect/>
          </a:stretch>
        </p:blipFill>
        <p:spPr>
          <a:xfrm>
            <a:off x="276918" y="1715278"/>
            <a:ext cx="5079596" cy="5038148"/>
          </a:xfrm>
          <a:prstGeom prst="rect">
            <a:avLst/>
          </a:prstGeom>
        </p:spPr>
      </p:pic>
    </p:spTree>
    <p:extLst>
      <p:ext uri="{BB962C8B-B14F-4D97-AF65-F5344CB8AC3E}">
        <p14:creationId xmlns:p14="http://schemas.microsoft.com/office/powerpoint/2010/main" val="238862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1</a:t>
            </a:r>
            <a:endParaRPr lang="he-IL" b="1" i="1" dirty="0">
              <a:solidFill>
                <a:schemeClr val="bg1"/>
              </a:solidFill>
            </a:endParaRPr>
          </a:p>
        </p:txBody>
      </p:sp>
      <p:sp>
        <p:nvSpPr>
          <p:cNvPr id="9" name="מציין מיקום תוכן 29">
            <a:extLst>
              <a:ext uri="{FF2B5EF4-FFF2-40B4-BE49-F238E27FC236}">
                <a16:creationId xmlns:a16="http://schemas.microsoft.com/office/drawing/2014/main" id="{CF39E8A0-A63A-4A42-8E24-1E33E1C43A89}"/>
              </a:ext>
            </a:extLst>
          </p:cNvPr>
          <p:cNvSpPr>
            <a:spLocks noGrp="1"/>
          </p:cNvSpPr>
          <p:nvPr>
            <p:ph idx="1"/>
          </p:nvPr>
        </p:nvSpPr>
        <p:spPr>
          <a:xfrm>
            <a:off x="689610" y="4065832"/>
            <a:ext cx="7886700" cy="2671936"/>
          </a:xfrm>
        </p:spPr>
        <p:txBody>
          <a:bodyPr>
            <a:normAutofit/>
          </a:bodyPr>
          <a:lstStyle/>
          <a:p>
            <a:pPr marL="0" indent="0" algn="just">
              <a:buNone/>
            </a:pPr>
            <a:r>
              <a:rPr lang="he-IL" sz="2400" dirty="0"/>
              <a:t>הגן </a:t>
            </a:r>
            <a:r>
              <a:rPr lang="en-US" sz="2400" dirty="0"/>
              <a:t>UME1</a:t>
            </a:r>
            <a:r>
              <a:rPr lang="he-IL" sz="2400" dirty="0"/>
              <a:t> הוא רגולטור שלילי למיוזה. </a:t>
            </a:r>
          </a:p>
          <a:p>
            <a:pPr marL="0" indent="0" algn="just">
              <a:buNone/>
            </a:pPr>
            <a:r>
              <a:rPr lang="he-IL" sz="2400" dirty="0"/>
              <a:t>יש לו גן </a:t>
            </a:r>
            <a:r>
              <a:rPr lang="he-IL" sz="2400" dirty="0" err="1"/>
              <a:t>פראלוג</a:t>
            </a:r>
            <a:r>
              <a:rPr lang="he-IL" sz="2400" dirty="0"/>
              <a:t> בשם </a:t>
            </a:r>
            <a:r>
              <a:rPr lang="en-US" sz="2400" dirty="0"/>
              <a:t>WTM2</a:t>
            </a:r>
            <a:endParaRPr lang="he-IL" sz="2400" dirty="0"/>
          </a:p>
        </p:txBody>
      </p:sp>
      <p:pic>
        <p:nvPicPr>
          <p:cNvPr id="5" name="תמונה 4">
            <a:extLst>
              <a:ext uri="{FF2B5EF4-FFF2-40B4-BE49-F238E27FC236}">
                <a16:creationId xmlns:a16="http://schemas.microsoft.com/office/drawing/2014/main" id="{CD53CB87-60CA-436B-9FFD-36088E90A375}"/>
              </a:ext>
            </a:extLst>
          </p:cNvPr>
          <p:cNvPicPr>
            <a:picLocks noChangeAspect="1"/>
          </p:cNvPicPr>
          <p:nvPr/>
        </p:nvPicPr>
        <p:blipFill>
          <a:blip r:embed="rId2"/>
          <a:stretch>
            <a:fillRect/>
          </a:stretch>
        </p:blipFill>
        <p:spPr>
          <a:xfrm>
            <a:off x="927735" y="2580496"/>
            <a:ext cx="7648575" cy="1381125"/>
          </a:xfrm>
          <a:prstGeom prst="rect">
            <a:avLst/>
          </a:prstGeom>
        </p:spPr>
      </p:pic>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89610" y="1978025"/>
            <a:ext cx="7886700" cy="602471"/>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he-IL" sz="2400" dirty="0"/>
              <a:t>ישנם 4 </a:t>
            </a:r>
            <a:r>
              <a:rPr lang="he-IL" sz="2400" dirty="0" err="1"/>
              <a:t>גנומים</a:t>
            </a:r>
            <a:r>
              <a:rPr lang="he-IL" sz="2400" dirty="0"/>
              <a:t> בעלי כמות </a:t>
            </a:r>
            <a:r>
              <a:rPr lang="en-US" sz="2400" dirty="0"/>
              <a:t>IRs</a:t>
            </a:r>
            <a:r>
              <a:rPr lang="he-IL" sz="2400" dirty="0"/>
              <a:t> יוצאת דופן</a:t>
            </a:r>
          </a:p>
        </p:txBody>
      </p:sp>
      <p:pic>
        <p:nvPicPr>
          <p:cNvPr id="6" name="תמונה 5">
            <a:extLst>
              <a:ext uri="{FF2B5EF4-FFF2-40B4-BE49-F238E27FC236}">
                <a16:creationId xmlns:a16="http://schemas.microsoft.com/office/drawing/2014/main" id="{D85A4D99-A8C2-4633-AAC2-C7F3C6679F44}"/>
              </a:ext>
            </a:extLst>
          </p:cNvPr>
          <p:cNvPicPr>
            <a:picLocks noChangeAspect="1"/>
          </p:cNvPicPr>
          <p:nvPr/>
        </p:nvPicPr>
        <p:blipFill>
          <a:blip r:embed="rId3"/>
          <a:stretch>
            <a:fillRect/>
          </a:stretch>
        </p:blipFill>
        <p:spPr>
          <a:xfrm>
            <a:off x="1043940" y="5351809"/>
            <a:ext cx="7410450" cy="1285875"/>
          </a:xfrm>
          <a:prstGeom prst="rect">
            <a:avLst/>
          </a:prstGeom>
        </p:spPr>
      </p:pic>
    </p:spTree>
    <p:extLst>
      <p:ext uri="{BB962C8B-B14F-4D97-AF65-F5344CB8AC3E}">
        <p14:creationId xmlns:p14="http://schemas.microsoft.com/office/powerpoint/2010/main" val="108063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1</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89610" y="1978025"/>
            <a:ext cx="7886700" cy="4730346"/>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e-IL" dirty="0"/>
              <a:t>הגן </a:t>
            </a:r>
            <a:r>
              <a:rPr lang="en-US" dirty="0"/>
              <a:t>WTM2</a:t>
            </a:r>
            <a:r>
              <a:rPr lang="he-IL" dirty="0"/>
              <a:t> דומה בתוצאותיו לתוצאה של הגן הממוצע באנליזה שבוצעה, ושונה מאוד מ</a:t>
            </a:r>
            <a:r>
              <a:rPr lang="en-US" dirty="0"/>
              <a:t>UME1</a:t>
            </a:r>
            <a:r>
              <a:rPr lang="he-IL" dirty="0"/>
              <a:t>.</a:t>
            </a:r>
          </a:p>
          <a:p>
            <a:pPr marL="0" indent="0" algn="just">
              <a:buNone/>
            </a:pPr>
            <a:r>
              <a:rPr lang="he-IL" dirty="0"/>
              <a:t>היינו מצפים שמאחר והוא גן </a:t>
            </a:r>
            <a:r>
              <a:rPr lang="he-IL" dirty="0" err="1"/>
              <a:t>פרלוג</a:t>
            </a:r>
            <a:r>
              <a:rPr lang="he-IL" dirty="0"/>
              <a:t> ובעל תפקיד דומה (רגולטור במיוזה), נקבל תוצאות בעלות השפעה דומה. </a:t>
            </a:r>
            <a:endParaRPr lang="en-US" dirty="0"/>
          </a:p>
          <a:p>
            <a:pPr marL="0" indent="0" algn="just">
              <a:buNone/>
            </a:pPr>
            <a:endParaRPr lang="he-IL" dirty="0"/>
          </a:p>
          <a:p>
            <a:pPr marL="0" indent="0" algn="just">
              <a:buNone/>
            </a:pPr>
            <a:r>
              <a:rPr lang="he-IL" dirty="0"/>
              <a:t>השוני הגדול בין התוצאות של גנים בעלי תפקודים דומים מרמזת שיכול להיות שיש טעות, ושהגן </a:t>
            </a:r>
            <a:r>
              <a:rPr lang="en-US" dirty="0"/>
              <a:t>UME1</a:t>
            </a:r>
            <a:r>
              <a:rPr lang="he-IL" dirty="0"/>
              <a:t> הוא אינו הגן הדומיננטי שהוביל לשוני שאנו רואים. </a:t>
            </a:r>
            <a:endParaRPr lang="en-US" dirty="0"/>
          </a:p>
        </p:txBody>
      </p:sp>
    </p:spTree>
    <p:extLst>
      <p:ext uri="{BB962C8B-B14F-4D97-AF65-F5344CB8AC3E}">
        <p14:creationId xmlns:p14="http://schemas.microsoft.com/office/powerpoint/2010/main" val="75309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1</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3283124"/>
            <a:ext cx="7886700" cy="3516687"/>
          </a:xfrm>
          <a:prstGeom prst="rect">
            <a:avLst/>
          </a:prstGeom>
        </p:spPr>
        <p:txBody>
          <a:bodyPr vert="horz" lIns="91440" tIns="45720" rIns="91440" bIns="45720" rtlCol="0">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e-IL" dirty="0"/>
              <a:t>הגן </a:t>
            </a:r>
            <a:r>
              <a:rPr lang="en-US" dirty="0"/>
              <a:t>FMP30</a:t>
            </a:r>
            <a:r>
              <a:rPr lang="he-IL" dirty="0"/>
              <a:t> הוא גן בעל תפקיד בשמירה על </a:t>
            </a:r>
            <a:r>
              <a:rPr lang="he-IL" dirty="0" err="1"/>
              <a:t>מורפולוגיית</a:t>
            </a:r>
            <a:r>
              <a:rPr lang="he-IL" dirty="0"/>
              <a:t> המיטוכונדריה.</a:t>
            </a:r>
          </a:p>
          <a:p>
            <a:pPr marL="0" indent="0" algn="just">
              <a:buNone/>
            </a:pPr>
            <a:endParaRPr lang="he-IL" dirty="0"/>
          </a:p>
          <a:p>
            <a:pPr algn="just"/>
            <a:r>
              <a:rPr lang="he-IL" dirty="0"/>
              <a:t>אין לו תפקיד בבקרת ההכפלה, ואינו קיים בגרעין הזמן ההכפלה.</a:t>
            </a:r>
          </a:p>
          <a:p>
            <a:pPr algn="just"/>
            <a:endParaRPr lang="he-IL" dirty="0"/>
          </a:p>
          <a:p>
            <a:pPr algn="just"/>
            <a:r>
              <a:rPr lang="he-IL" dirty="0"/>
              <a:t>גם כאן ישנו חשד שהתוצאה נובעת משגיאה כלשהי.</a:t>
            </a:r>
            <a:endParaRPr lang="en-US" dirty="0"/>
          </a:p>
          <a:p>
            <a:pPr algn="just"/>
            <a:endParaRPr lang="en-US" dirty="0"/>
          </a:p>
        </p:txBody>
      </p:sp>
      <p:pic>
        <p:nvPicPr>
          <p:cNvPr id="3" name="תמונה 2">
            <a:extLst>
              <a:ext uri="{FF2B5EF4-FFF2-40B4-BE49-F238E27FC236}">
                <a16:creationId xmlns:a16="http://schemas.microsoft.com/office/drawing/2014/main" id="{6A52F504-C3DA-47EF-A258-5129C51C2420}"/>
              </a:ext>
            </a:extLst>
          </p:cNvPr>
          <p:cNvPicPr>
            <a:picLocks noChangeAspect="1"/>
          </p:cNvPicPr>
          <p:nvPr/>
        </p:nvPicPr>
        <p:blipFill>
          <a:blip r:embed="rId2"/>
          <a:stretch>
            <a:fillRect/>
          </a:stretch>
        </p:blipFill>
        <p:spPr>
          <a:xfrm>
            <a:off x="1072861" y="1805161"/>
            <a:ext cx="7553325" cy="1285875"/>
          </a:xfrm>
          <a:prstGeom prst="rect">
            <a:avLst/>
          </a:prstGeom>
        </p:spPr>
      </p:pic>
    </p:spTree>
    <p:extLst>
      <p:ext uri="{BB962C8B-B14F-4D97-AF65-F5344CB8AC3E}">
        <p14:creationId xmlns:p14="http://schemas.microsoft.com/office/powerpoint/2010/main" val="280488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מבוא – מהם פלינדרומים</a:t>
            </a:r>
            <a:r>
              <a:rPr lang="he-IL" dirty="0">
                <a:solidFill>
                  <a:schemeClr val="bg1"/>
                </a:solidFill>
              </a:rPr>
              <a:t> </a:t>
            </a:r>
          </a:p>
        </p:txBody>
      </p:sp>
      <p:sp>
        <p:nvSpPr>
          <p:cNvPr id="3" name="מציין מיקום תוכן 2">
            <a:extLst>
              <a:ext uri="{FF2B5EF4-FFF2-40B4-BE49-F238E27FC236}">
                <a16:creationId xmlns:a16="http://schemas.microsoft.com/office/drawing/2014/main" id="{FC8E7CF8-EED0-482F-B639-90BA610A1FAF}"/>
              </a:ext>
            </a:extLst>
          </p:cNvPr>
          <p:cNvSpPr>
            <a:spLocks noGrp="1"/>
          </p:cNvSpPr>
          <p:nvPr>
            <p:ph idx="1"/>
          </p:nvPr>
        </p:nvSpPr>
        <p:spPr>
          <a:xfrm>
            <a:off x="703464" y="2050069"/>
            <a:ext cx="7886700" cy="4351338"/>
          </a:xfrm>
        </p:spPr>
        <p:txBody>
          <a:bodyPr>
            <a:normAutofit fontScale="92500" lnSpcReduction="10000"/>
          </a:bodyPr>
          <a:lstStyle/>
          <a:p>
            <a:pPr algn="just"/>
            <a:r>
              <a:rPr lang="he-IL" dirty="0"/>
              <a:t>רצפים מהופכים הם מקטעי </a:t>
            </a:r>
            <a:r>
              <a:rPr lang="en-US" dirty="0"/>
              <a:t>DNA</a:t>
            </a:r>
            <a:r>
              <a:rPr lang="he-IL" dirty="0"/>
              <a:t> המכילים שני רצפי </a:t>
            </a:r>
            <a:r>
              <a:rPr lang="en-US" dirty="0"/>
              <a:t>DNA</a:t>
            </a:r>
            <a:r>
              <a:rPr lang="he-IL" dirty="0"/>
              <a:t> קומפלמנטריים המהופכים זה לזה.</a:t>
            </a:r>
          </a:p>
          <a:p>
            <a:pPr algn="just"/>
            <a:endParaRPr lang="he-IL" dirty="0"/>
          </a:p>
          <a:p>
            <a:pPr algn="just"/>
            <a:r>
              <a:rPr lang="he-IL" dirty="0"/>
              <a:t>כאשר הרצפים צמודים זה לזה הם נקראים </a:t>
            </a:r>
            <a:r>
              <a:rPr lang="he-IL" b="1" dirty="0"/>
              <a:t>פלינדרומים</a:t>
            </a:r>
            <a:r>
              <a:rPr lang="he-IL" dirty="0"/>
              <a:t>.</a:t>
            </a:r>
          </a:p>
          <a:p>
            <a:pPr algn="just"/>
            <a:endParaRPr lang="he-IL" dirty="0"/>
          </a:p>
          <a:p>
            <a:pPr algn="just"/>
            <a:r>
              <a:rPr lang="he-IL" dirty="0"/>
              <a:t>כאשר מופרדים ע"י מספר בסיסים הם נקראים </a:t>
            </a:r>
            <a:r>
              <a:rPr lang="en-US" b="1" dirty="0"/>
              <a:t>Inverted Repeats</a:t>
            </a:r>
            <a:r>
              <a:rPr lang="he-IL" b="1" dirty="0"/>
              <a:t> </a:t>
            </a:r>
            <a:r>
              <a:rPr lang="he-IL" dirty="0"/>
              <a:t>או בקיצור</a:t>
            </a:r>
            <a:r>
              <a:rPr lang="en-US" b="1" dirty="0"/>
              <a:t>IRs </a:t>
            </a:r>
            <a:r>
              <a:rPr lang="he-IL" b="1" dirty="0"/>
              <a:t>.</a:t>
            </a:r>
          </a:p>
          <a:p>
            <a:pPr algn="just"/>
            <a:endParaRPr lang="he-IL" dirty="0"/>
          </a:p>
          <a:p>
            <a:pPr algn="just"/>
            <a:r>
              <a:rPr lang="he-IL" dirty="0"/>
              <a:t>כאשר הרצפים אינם מושלמים הם נקראים </a:t>
            </a:r>
            <a:r>
              <a:rPr lang="en-US" dirty="0"/>
              <a:t>Quasi-Palindromes</a:t>
            </a:r>
            <a:endParaRPr lang="he-IL" dirty="0"/>
          </a:p>
          <a:p>
            <a:pPr marL="0" indent="0" algn="just">
              <a:buNone/>
            </a:pPr>
            <a:endParaRPr lang="he-IL" dirty="0"/>
          </a:p>
        </p:txBody>
      </p:sp>
    </p:spTree>
    <p:extLst>
      <p:ext uri="{BB962C8B-B14F-4D97-AF65-F5344CB8AC3E}">
        <p14:creationId xmlns:p14="http://schemas.microsoft.com/office/powerpoint/2010/main" val="3825559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1</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889664"/>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e-IL" sz="2400" dirty="0"/>
              <a:t>על מנת לבחון את השגיאה, בוצעה אנליזה של 4 </a:t>
            </a:r>
            <a:r>
              <a:rPr lang="he-IL" sz="2400" dirty="0" err="1"/>
              <a:t>הגנומים</a:t>
            </a:r>
            <a:r>
              <a:rPr lang="he-IL" sz="2400" dirty="0"/>
              <a:t> זה ביחס לזה בלבד :</a:t>
            </a:r>
          </a:p>
          <a:p>
            <a:pPr marL="0" indent="0">
              <a:buNone/>
            </a:pPr>
            <a:endParaRPr lang="en-US" dirty="0"/>
          </a:p>
          <a:p>
            <a:endParaRPr lang="en-US" dirty="0"/>
          </a:p>
        </p:txBody>
      </p:sp>
      <p:pic>
        <p:nvPicPr>
          <p:cNvPr id="4" name="תמונה 3">
            <a:extLst>
              <a:ext uri="{FF2B5EF4-FFF2-40B4-BE49-F238E27FC236}">
                <a16:creationId xmlns:a16="http://schemas.microsoft.com/office/drawing/2014/main" id="{C80D67A4-BBB1-45D8-9A07-D190BDA96CF3}"/>
              </a:ext>
            </a:extLst>
          </p:cNvPr>
          <p:cNvPicPr>
            <a:picLocks noChangeAspect="1"/>
          </p:cNvPicPr>
          <p:nvPr/>
        </p:nvPicPr>
        <p:blipFill>
          <a:blip r:embed="rId2"/>
          <a:stretch>
            <a:fillRect/>
          </a:stretch>
        </p:blipFill>
        <p:spPr>
          <a:xfrm>
            <a:off x="590550" y="2500312"/>
            <a:ext cx="7962900" cy="1857375"/>
          </a:xfrm>
          <a:prstGeom prst="rect">
            <a:avLst/>
          </a:prstGeom>
        </p:spPr>
      </p:pic>
      <p:sp>
        <p:nvSpPr>
          <p:cNvPr id="6" name="מציין מיקום תוכן 29">
            <a:extLst>
              <a:ext uri="{FF2B5EF4-FFF2-40B4-BE49-F238E27FC236}">
                <a16:creationId xmlns:a16="http://schemas.microsoft.com/office/drawing/2014/main" id="{6146AC59-9326-4B6E-9F8B-2DC766A53F20}"/>
              </a:ext>
            </a:extLst>
          </p:cNvPr>
          <p:cNvSpPr txBox="1">
            <a:spLocks/>
          </p:cNvSpPr>
          <p:nvPr/>
        </p:nvSpPr>
        <p:spPr>
          <a:xfrm>
            <a:off x="590550" y="4357686"/>
            <a:ext cx="7886700" cy="2408873"/>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e-IL" sz="2400" dirty="0"/>
              <a:t>כמות המוטציות המשותפות גדולה ויכולה להיות מוסברת ע"י מוטציה בגן נוסף, בעל תפקיד בתיקון שגיאות ב</a:t>
            </a:r>
            <a:r>
              <a:rPr lang="en-US" sz="2400" dirty="0"/>
              <a:t>DNA</a:t>
            </a:r>
            <a:r>
              <a:rPr lang="he-IL" sz="2400" dirty="0"/>
              <a:t>.</a:t>
            </a:r>
          </a:p>
          <a:p>
            <a:pPr marL="0" indent="0" algn="just">
              <a:buNone/>
            </a:pPr>
            <a:endParaRPr lang="he-IL" sz="2400" dirty="0"/>
          </a:p>
          <a:p>
            <a:pPr marL="0" indent="0" algn="just">
              <a:buNone/>
            </a:pPr>
            <a:r>
              <a:rPr lang="he-IL" sz="2400" dirty="0"/>
              <a:t>מקור המוטציה כנראה באב קדמון המשותף לארבעת </a:t>
            </a:r>
            <a:r>
              <a:rPr lang="he-IL" sz="2400" dirty="0" err="1"/>
              <a:t>הגנומים</a:t>
            </a:r>
            <a:r>
              <a:rPr lang="he-IL" sz="2400" dirty="0"/>
              <a:t>, כנראה עוד בשלב יצירת המאגר.</a:t>
            </a:r>
            <a:endParaRPr lang="en-US" sz="2400" dirty="0"/>
          </a:p>
        </p:txBody>
      </p:sp>
    </p:spTree>
    <p:extLst>
      <p:ext uri="{BB962C8B-B14F-4D97-AF65-F5344CB8AC3E}">
        <p14:creationId xmlns:p14="http://schemas.microsoft.com/office/powerpoint/2010/main" val="356264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2</a:t>
            </a:r>
            <a:endParaRPr lang="he-IL" b="1" i="1" dirty="0">
              <a:solidFill>
                <a:schemeClr val="bg1"/>
              </a:solidFill>
            </a:endParaRPr>
          </a:p>
        </p:txBody>
      </p:sp>
      <p:pic>
        <p:nvPicPr>
          <p:cNvPr id="7" name="תמונה 6">
            <a:extLst>
              <a:ext uri="{FF2B5EF4-FFF2-40B4-BE49-F238E27FC236}">
                <a16:creationId xmlns:a16="http://schemas.microsoft.com/office/drawing/2014/main" id="{FF4C81BF-0D95-4BC7-90E4-71109189FEBA}"/>
              </a:ext>
            </a:extLst>
          </p:cNvPr>
          <p:cNvPicPr/>
          <p:nvPr/>
        </p:nvPicPr>
        <p:blipFill>
          <a:blip r:embed="rId2"/>
          <a:stretch>
            <a:fillRect/>
          </a:stretch>
        </p:blipFill>
        <p:spPr>
          <a:xfrm>
            <a:off x="989763" y="3878811"/>
            <a:ext cx="7164474" cy="2812934"/>
          </a:xfrm>
          <a:prstGeom prst="rect">
            <a:avLst/>
          </a:prstGeom>
        </p:spPr>
      </p:pic>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502108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e-IL" dirty="0"/>
              <a:t>מאחר והשלב הראשון לא הניב תוצאות מעניינות, ניסינו אנליזה בשיטה אחרת.</a:t>
            </a:r>
          </a:p>
          <a:p>
            <a:pPr marL="0" indent="0" algn="just">
              <a:buNone/>
            </a:pPr>
            <a:endParaRPr lang="he-IL" dirty="0"/>
          </a:p>
          <a:p>
            <a:pPr marL="0" indent="0" algn="just">
              <a:buNone/>
            </a:pPr>
            <a:r>
              <a:rPr lang="he-IL" dirty="0"/>
              <a:t>בשיטה זו כל אחד </a:t>
            </a:r>
            <a:r>
              <a:rPr lang="he-IL" dirty="0" err="1"/>
              <a:t>מהגנומים</a:t>
            </a:r>
            <a:r>
              <a:rPr lang="he-IL" dirty="0"/>
              <a:t> מושווה רק לאחיו בעלי אותה מוטציה.</a:t>
            </a:r>
          </a:p>
          <a:p>
            <a:pPr marL="0" indent="0">
              <a:buNone/>
            </a:pPr>
            <a:endParaRPr lang="en-US" dirty="0"/>
          </a:p>
          <a:p>
            <a:endParaRPr lang="en-US" dirty="0"/>
          </a:p>
        </p:txBody>
      </p:sp>
    </p:spTree>
    <p:extLst>
      <p:ext uri="{BB962C8B-B14F-4D97-AF65-F5344CB8AC3E}">
        <p14:creationId xmlns:p14="http://schemas.microsoft.com/office/powerpoint/2010/main" val="3303344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2</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502108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endParaRPr lang="en-US" dirty="0"/>
          </a:p>
        </p:txBody>
      </p:sp>
      <p:pic>
        <p:nvPicPr>
          <p:cNvPr id="5" name="תמונה 4">
            <a:extLst>
              <a:ext uri="{FF2B5EF4-FFF2-40B4-BE49-F238E27FC236}">
                <a16:creationId xmlns:a16="http://schemas.microsoft.com/office/drawing/2014/main" id="{C6AC4CFC-D31C-4D6A-B299-A037B4D92927}"/>
              </a:ext>
            </a:extLst>
          </p:cNvPr>
          <p:cNvPicPr/>
          <p:nvPr/>
        </p:nvPicPr>
        <p:blipFill>
          <a:blip r:embed="rId2"/>
          <a:stretch>
            <a:fillRect/>
          </a:stretch>
        </p:blipFill>
        <p:spPr>
          <a:xfrm>
            <a:off x="5090506" y="1766303"/>
            <a:ext cx="3424844" cy="3325393"/>
          </a:xfrm>
          <a:prstGeom prst="rect">
            <a:avLst/>
          </a:prstGeom>
        </p:spPr>
      </p:pic>
      <p:pic>
        <p:nvPicPr>
          <p:cNvPr id="6" name="תמונה 5">
            <a:extLst>
              <a:ext uri="{FF2B5EF4-FFF2-40B4-BE49-F238E27FC236}">
                <a16:creationId xmlns:a16="http://schemas.microsoft.com/office/drawing/2014/main" id="{99C52EB1-7BDB-42C1-9F3C-9B96318E5741}"/>
              </a:ext>
            </a:extLst>
          </p:cNvPr>
          <p:cNvPicPr/>
          <p:nvPr/>
        </p:nvPicPr>
        <p:blipFill>
          <a:blip r:embed="rId3"/>
          <a:stretch>
            <a:fillRect/>
          </a:stretch>
        </p:blipFill>
        <p:spPr>
          <a:xfrm>
            <a:off x="445771" y="1828800"/>
            <a:ext cx="4325734" cy="3262896"/>
          </a:xfrm>
          <a:prstGeom prst="rect">
            <a:avLst/>
          </a:prstGeom>
        </p:spPr>
      </p:pic>
      <p:sp>
        <p:nvSpPr>
          <p:cNvPr id="9" name="מציין מיקום תוכן 29">
            <a:extLst>
              <a:ext uri="{FF2B5EF4-FFF2-40B4-BE49-F238E27FC236}">
                <a16:creationId xmlns:a16="http://schemas.microsoft.com/office/drawing/2014/main" id="{59B31621-9634-4DDD-96D1-3A13A6AEB9E7}"/>
              </a:ext>
            </a:extLst>
          </p:cNvPr>
          <p:cNvSpPr txBox="1">
            <a:spLocks/>
          </p:cNvSpPr>
          <p:nvPr/>
        </p:nvSpPr>
        <p:spPr>
          <a:xfrm>
            <a:off x="628650" y="5713413"/>
            <a:ext cx="7886700" cy="978332"/>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e-IL" dirty="0"/>
              <a:t>גם כאן אין תוצאות בולטות למדי.</a:t>
            </a:r>
          </a:p>
          <a:p>
            <a:pPr marL="0" indent="0">
              <a:buNone/>
            </a:pPr>
            <a:endParaRPr lang="en-US" dirty="0"/>
          </a:p>
          <a:p>
            <a:endParaRPr lang="en-US" dirty="0"/>
          </a:p>
        </p:txBody>
      </p:sp>
    </p:spTree>
    <p:extLst>
      <p:ext uri="{BB962C8B-B14F-4D97-AF65-F5344CB8AC3E}">
        <p14:creationId xmlns:p14="http://schemas.microsoft.com/office/powerpoint/2010/main" val="195489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3</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502108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endParaRPr lang="en-US" dirty="0"/>
          </a:p>
        </p:txBody>
      </p:sp>
      <p:sp>
        <p:nvSpPr>
          <p:cNvPr id="7" name="מציין מיקום תוכן 29">
            <a:extLst>
              <a:ext uri="{FF2B5EF4-FFF2-40B4-BE49-F238E27FC236}">
                <a16:creationId xmlns:a16="http://schemas.microsoft.com/office/drawing/2014/main" id="{CBD1D204-08F6-4019-9D55-EB8458650A96}"/>
              </a:ext>
            </a:extLst>
          </p:cNvPr>
          <p:cNvSpPr txBox="1">
            <a:spLocks/>
          </p:cNvSpPr>
          <p:nvPr/>
        </p:nvSpPr>
        <p:spPr>
          <a:xfrm>
            <a:off x="628650" y="1864619"/>
            <a:ext cx="7886700" cy="3738159"/>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e-IL" dirty="0"/>
              <a:t>כדי למצוא אירועי </a:t>
            </a:r>
            <a:r>
              <a:rPr lang="en-US" dirty="0"/>
              <a:t>template switching</a:t>
            </a:r>
            <a:r>
              <a:rPr lang="he-IL" dirty="0"/>
              <a:t> ניסינו למצוא פלינדרומים בעלי אורך יוצא דופן. </a:t>
            </a:r>
          </a:p>
          <a:p>
            <a:pPr marL="0" indent="0" algn="just">
              <a:buNone/>
            </a:pPr>
            <a:endParaRPr lang="he-IL" dirty="0"/>
          </a:p>
          <a:p>
            <a:pPr marL="0" indent="0" algn="just">
              <a:buNone/>
            </a:pPr>
            <a:r>
              <a:rPr lang="he-IL" dirty="0"/>
              <a:t>פחות סביר </a:t>
            </a:r>
            <a:r>
              <a:rPr lang="he-IL" dirty="0" err="1"/>
              <a:t>שפלינדרומים</a:t>
            </a:r>
            <a:r>
              <a:rPr lang="he-IL" dirty="0"/>
              <a:t> ארוכים נוצרו במקרה, וכן הם יותר מתאימים לאופן היווצרות </a:t>
            </a:r>
            <a:r>
              <a:rPr lang="he-IL" dirty="0" err="1"/>
              <a:t>הפלנדרומים</a:t>
            </a:r>
            <a:r>
              <a:rPr lang="he-IL" dirty="0"/>
              <a:t> ב</a:t>
            </a:r>
            <a:r>
              <a:rPr lang="en-US" dirty="0"/>
              <a:t>template switching</a:t>
            </a:r>
            <a:r>
              <a:rPr lang="he-IL" dirty="0"/>
              <a:t>.</a:t>
            </a:r>
          </a:p>
          <a:p>
            <a:pPr marL="0" indent="0">
              <a:buNone/>
            </a:pPr>
            <a:endParaRPr lang="en-US" dirty="0"/>
          </a:p>
          <a:p>
            <a:endParaRPr lang="en-US" dirty="0"/>
          </a:p>
        </p:txBody>
      </p:sp>
    </p:spTree>
    <p:extLst>
      <p:ext uri="{BB962C8B-B14F-4D97-AF65-F5344CB8AC3E}">
        <p14:creationId xmlns:p14="http://schemas.microsoft.com/office/powerpoint/2010/main" val="2774259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3</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502108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endParaRPr lang="en-US" dirty="0"/>
          </a:p>
        </p:txBody>
      </p:sp>
      <p:pic>
        <p:nvPicPr>
          <p:cNvPr id="4" name="תמונה 3">
            <a:extLst>
              <a:ext uri="{FF2B5EF4-FFF2-40B4-BE49-F238E27FC236}">
                <a16:creationId xmlns:a16="http://schemas.microsoft.com/office/drawing/2014/main" id="{7F0A6DBE-3D05-4B59-B5AC-577591024D53}"/>
              </a:ext>
            </a:extLst>
          </p:cNvPr>
          <p:cNvPicPr>
            <a:picLocks noChangeAspect="1"/>
          </p:cNvPicPr>
          <p:nvPr/>
        </p:nvPicPr>
        <p:blipFill>
          <a:blip r:embed="rId2"/>
          <a:stretch>
            <a:fillRect/>
          </a:stretch>
        </p:blipFill>
        <p:spPr>
          <a:xfrm>
            <a:off x="722427" y="2139748"/>
            <a:ext cx="7915275" cy="4257675"/>
          </a:xfrm>
          <a:prstGeom prst="rect">
            <a:avLst/>
          </a:prstGeom>
        </p:spPr>
      </p:pic>
    </p:spTree>
    <p:extLst>
      <p:ext uri="{BB962C8B-B14F-4D97-AF65-F5344CB8AC3E}">
        <p14:creationId xmlns:p14="http://schemas.microsoft.com/office/powerpoint/2010/main" val="2328616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תוצאות – שלב 3</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502108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dirty="0"/>
              <a:t>אין גן ספציפי שיותר ממוטנט אחד שלו מכיל </a:t>
            </a:r>
            <a:r>
              <a:rPr lang="en-US" dirty="0"/>
              <a:t>IR</a:t>
            </a:r>
            <a:r>
              <a:rPr lang="he-IL" dirty="0"/>
              <a:t> ארוך.</a:t>
            </a:r>
          </a:p>
          <a:p>
            <a:endParaRPr lang="he-IL" dirty="0"/>
          </a:p>
          <a:p>
            <a:r>
              <a:rPr lang="he-IL" dirty="0"/>
              <a:t>האירוע השני באורכו הוא אירוע בזן של מוטנט לגן </a:t>
            </a:r>
            <a:r>
              <a:rPr lang="en-US" i="1" dirty="0"/>
              <a:t>RAD27</a:t>
            </a:r>
            <a:r>
              <a:rPr lang="en-US" dirty="0"/>
              <a:t> </a:t>
            </a:r>
            <a:r>
              <a:rPr lang="he-IL" dirty="0"/>
              <a:t>– גן זה ידוע כגן בעל השפעה וקשר לאירועי </a:t>
            </a:r>
            <a:r>
              <a:rPr lang="en-US" dirty="0"/>
              <a:t>template switching</a:t>
            </a:r>
            <a:r>
              <a:rPr lang="he-IL" dirty="0"/>
              <a:t>.</a:t>
            </a:r>
          </a:p>
          <a:p>
            <a:endParaRPr lang="he-IL" dirty="0"/>
          </a:p>
          <a:p>
            <a:r>
              <a:rPr lang="he-IL" dirty="0"/>
              <a:t>מלבד הגן </a:t>
            </a:r>
            <a:r>
              <a:rPr lang="en-US" i="1" dirty="0"/>
              <a:t>RAD27</a:t>
            </a:r>
            <a:r>
              <a:rPr lang="he-IL" dirty="0"/>
              <a:t> לשאר הגנים בטבלה למעלה אין השפעה ישירה על תהליכי ההכפלה של הגנום. </a:t>
            </a:r>
            <a:endParaRPr lang="en-US" dirty="0"/>
          </a:p>
        </p:txBody>
      </p:sp>
    </p:spTree>
    <p:extLst>
      <p:ext uri="{BB962C8B-B14F-4D97-AF65-F5344CB8AC3E}">
        <p14:creationId xmlns:p14="http://schemas.microsoft.com/office/powerpoint/2010/main" val="932824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דיון ומסקנות</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502108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400" dirty="0"/>
              <a:t>במהלך המחקר זוהו 4 זנים שונים של שמרים בעלי מוטציות ב2 גנים בהם נוצרה כמות גדולה מאוד של </a:t>
            </a:r>
            <a:r>
              <a:rPr lang="en-US" sz="2400" dirty="0"/>
              <a:t>IRs</a:t>
            </a:r>
            <a:r>
              <a:rPr lang="he-IL" sz="2400" dirty="0"/>
              <a:t>. </a:t>
            </a:r>
          </a:p>
          <a:p>
            <a:pPr marL="0" indent="0">
              <a:buNone/>
            </a:pPr>
            <a:endParaRPr lang="he-IL" sz="2400" dirty="0"/>
          </a:p>
          <a:p>
            <a:r>
              <a:rPr lang="he-IL" sz="2400" dirty="0"/>
              <a:t>בכל ארבעת הזנים ישנה כמות יוצאת דופן של מוטציות. יכול להיות שיש קשר של סיבה ותוצאה שונה מהנחת המחקר. כמות המוטציות הגדולה גורמת </a:t>
            </a:r>
            <a:r>
              <a:rPr lang="he-IL" sz="2400" b="1" dirty="0"/>
              <a:t>באקראי</a:t>
            </a:r>
            <a:r>
              <a:rPr lang="he-IL" sz="2400" dirty="0"/>
              <a:t> לכמות </a:t>
            </a:r>
            <a:r>
              <a:rPr lang="en-US" sz="2400" dirty="0"/>
              <a:t>IRs</a:t>
            </a:r>
            <a:r>
              <a:rPr lang="he-IL" sz="2400" dirty="0"/>
              <a:t> גדולה.</a:t>
            </a:r>
          </a:p>
          <a:p>
            <a:endParaRPr lang="he-IL" sz="2400" dirty="0"/>
          </a:p>
          <a:p>
            <a:r>
              <a:rPr lang="he-IL" sz="2400" dirty="0"/>
              <a:t>באותם </a:t>
            </a:r>
            <a:r>
              <a:rPr lang="he-IL" sz="2400" dirty="0" err="1"/>
              <a:t>הגנומים</a:t>
            </a:r>
            <a:r>
              <a:rPr lang="he-IL" sz="2400" dirty="0"/>
              <a:t> הייתה כמות גדולה של מוטציות משותפות. כנראה שבמקרה הזה, המוטציות נובעות ממוטציה משותפת בגן נוסף שמגיעה מאב קדמון המשותף לזנים.</a:t>
            </a:r>
            <a:r>
              <a:rPr lang="he-IL" sz="2000" dirty="0"/>
              <a:t> </a:t>
            </a:r>
            <a:r>
              <a:rPr lang="he-IL" sz="2400" dirty="0"/>
              <a:t>על מנת לאשש טענה זו, ניתן לחפש גן מוטנט נוסף – וכדאי להתמקד בגן בעל תפקיד בתיקון שגיאות </a:t>
            </a:r>
            <a:r>
              <a:rPr lang="en-US" sz="2400" dirty="0"/>
              <a:t>DNA</a:t>
            </a:r>
            <a:r>
              <a:rPr lang="he-IL" sz="2400" dirty="0"/>
              <a:t>.</a:t>
            </a:r>
          </a:p>
        </p:txBody>
      </p:sp>
    </p:spTree>
    <p:extLst>
      <p:ext uri="{BB962C8B-B14F-4D97-AF65-F5344CB8AC3E}">
        <p14:creationId xmlns:p14="http://schemas.microsoft.com/office/powerpoint/2010/main" val="2591618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דיון ומסקנות</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5021088"/>
          </a:xfrm>
          <a:prstGeom prst="rect">
            <a:avLst/>
          </a:prstGeom>
        </p:spPr>
        <p:txBody>
          <a:bodyPr vert="horz" lIns="91440" tIns="45720" rIns="91440" bIns="45720" rtlCol="0">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400" dirty="0"/>
              <a:t>במחקר ננקטו שתי גישות שונות.</a:t>
            </a:r>
          </a:p>
          <a:p>
            <a:pPr marL="0" indent="0">
              <a:buNone/>
            </a:pPr>
            <a:r>
              <a:rPr lang="he-IL" sz="2400" dirty="0"/>
              <a:t>הגישה הראשונה הייתה השוואה ביחס למאגר כולו. בעוד שהגישה השנייה הייתה השוואה ביחס לזנים בעלי מוטציה באותו הגן בלבד.</a:t>
            </a:r>
          </a:p>
          <a:p>
            <a:pPr marL="0" indent="0">
              <a:buNone/>
            </a:pPr>
            <a:endParaRPr lang="he-IL" sz="2400" dirty="0"/>
          </a:p>
          <a:p>
            <a:r>
              <a:rPr lang="he-IL" sz="2400" dirty="0"/>
              <a:t>הגישה הראשונה גסה ועל מנת שתוצאות יתבלטו הן צריכות להיות מובהקות יותר.</a:t>
            </a:r>
          </a:p>
          <a:p>
            <a:endParaRPr lang="he-IL" sz="2400" dirty="0"/>
          </a:p>
          <a:p>
            <a:r>
              <a:rPr lang="he-IL" sz="2400" dirty="0"/>
              <a:t>הגישה השנייה מדויקת יותר, והייתרון שלה הוא שכל האבולוציה </a:t>
            </a:r>
            <a:r>
              <a:rPr lang="he-IL" sz="2400" dirty="0" err="1"/>
              <a:t>בגנומים</a:t>
            </a:r>
            <a:r>
              <a:rPr lang="he-IL" sz="2400" dirty="0"/>
              <a:t> נובעת מאירועים שקרו לאחר המוטציה.</a:t>
            </a:r>
          </a:p>
          <a:p>
            <a:endParaRPr lang="he-IL" sz="2400" dirty="0"/>
          </a:p>
          <a:p>
            <a:r>
              <a:rPr lang="he-IL" sz="2400" dirty="0"/>
              <a:t>על מנת לשפר את איכות וכמות המידע שניתן להפיק בשיטה השנייה, כדאי לבחור מאגר מידע בו המרחק האבולוציוני בין הזנים האחים הוא גדול יותר. </a:t>
            </a:r>
            <a:endParaRPr lang="en-US" sz="2400" dirty="0"/>
          </a:p>
          <a:p>
            <a:endParaRPr lang="he-IL" sz="2400" dirty="0"/>
          </a:p>
          <a:p>
            <a:pPr marL="0" indent="0">
              <a:buNone/>
            </a:pPr>
            <a:endParaRPr lang="he-IL" sz="2400" dirty="0"/>
          </a:p>
          <a:p>
            <a:pPr marL="0" indent="0">
              <a:buNone/>
            </a:pPr>
            <a:endParaRPr lang="he-IL" sz="2400" dirty="0"/>
          </a:p>
        </p:txBody>
      </p:sp>
    </p:spTree>
    <p:extLst>
      <p:ext uri="{BB962C8B-B14F-4D97-AF65-F5344CB8AC3E}">
        <p14:creationId xmlns:p14="http://schemas.microsoft.com/office/powerpoint/2010/main" val="177254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דיון ומסקנות</a:t>
            </a:r>
            <a:endParaRPr lang="he-IL" b="1" i="1" dirty="0">
              <a:solidFill>
                <a:schemeClr val="bg1"/>
              </a:solidFill>
            </a:endParaRPr>
          </a:p>
        </p:txBody>
      </p:sp>
      <p:sp>
        <p:nvSpPr>
          <p:cNvPr id="8" name="מציין מיקום תוכן 29">
            <a:extLst>
              <a:ext uri="{FF2B5EF4-FFF2-40B4-BE49-F238E27FC236}">
                <a16:creationId xmlns:a16="http://schemas.microsoft.com/office/drawing/2014/main" id="{8EBF1014-52FC-48B1-8821-C4D0F7865A3B}"/>
              </a:ext>
            </a:extLst>
          </p:cNvPr>
          <p:cNvSpPr txBox="1">
            <a:spLocks/>
          </p:cNvSpPr>
          <p:nvPr/>
        </p:nvSpPr>
        <p:spPr>
          <a:xfrm>
            <a:off x="628650" y="1670657"/>
            <a:ext cx="7886700" cy="5021088"/>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400" dirty="0"/>
              <a:t>לסיכום, ניתן לדון בהנחות היסוד לאלגוריתם, ובשגיאות שעלולות להיות בו.</a:t>
            </a:r>
          </a:p>
          <a:p>
            <a:pPr marL="0" indent="0">
              <a:buNone/>
            </a:pPr>
            <a:endParaRPr lang="he-IL" sz="2400" dirty="0"/>
          </a:p>
          <a:p>
            <a:r>
              <a:rPr lang="he-IL" sz="2400" dirty="0"/>
              <a:t>האלגוריתם יכול למצוא את הרצף של הזן המוטנטי בצורה אמינה יותר. האלגוריתם מסיק את הרצף המקורי מתוך המוטציות שנוצרו והכלה שלהן. אם היה פונה לרצף שמופה בפועל התוצאות היו אמינות יותר.</a:t>
            </a:r>
          </a:p>
          <a:p>
            <a:endParaRPr lang="he-IL" sz="2400" dirty="0"/>
          </a:p>
          <a:p>
            <a:r>
              <a:rPr lang="he-IL" sz="2400" dirty="0"/>
              <a:t>הנחת הבסיס למודל היא שאזורים חשודים הם אזורים בהם יש מספר מוטציות קרובות זו לזו. חשוב לציין כי אירוע </a:t>
            </a:r>
            <a:r>
              <a:rPr lang="en-US" sz="2400" dirty="0"/>
              <a:t>indel</a:t>
            </a:r>
            <a:r>
              <a:rPr lang="he-IL" sz="2400" dirty="0"/>
              <a:t> נחשב למוטציה יחידה. יכול להיות כי הנחה זו של המודל גרמה לאיבוד תוצאות רלוונטיות למחקר. מקרה כזה ניתן לראות באחד הזנים מניסוי קודם ב</a:t>
            </a:r>
            <a:r>
              <a:rPr lang="en-US" sz="2400" i="1" dirty="0"/>
              <a:t>RAD27</a:t>
            </a:r>
            <a:r>
              <a:rPr lang="he-IL" sz="2400" dirty="0"/>
              <a:t>.</a:t>
            </a:r>
          </a:p>
          <a:p>
            <a:pPr marL="0" indent="0">
              <a:buNone/>
            </a:pPr>
            <a:endParaRPr lang="he-IL" sz="2400" dirty="0"/>
          </a:p>
          <a:p>
            <a:pPr marL="0" indent="0">
              <a:buNone/>
            </a:pPr>
            <a:endParaRPr lang="he-IL" sz="2400" dirty="0"/>
          </a:p>
        </p:txBody>
      </p:sp>
    </p:spTree>
    <p:extLst>
      <p:ext uri="{BB962C8B-B14F-4D97-AF65-F5344CB8AC3E}">
        <p14:creationId xmlns:p14="http://schemas.microsoft.com/office/powerpoint/2010/main" val="174321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a:extLst>
              <a:ext uri="{FF2B5EF4-FFF2-40B4-BE49-F238E27FC236}">
                <a16:creationId xmlns:a16="http://schemas.microsoft.com/office/drawing/2014/main" id="{E7097FDB-D552-49D4-8041-2278041EB6F9}"/>
              </a:ext>
            </a:extLst>
          </p:cNvPr>
          <p:cNvGrpSpPr/>
          <p:nvPr/>
        </p:nvGrpSpPr>
        <p:grpSpPr>
          <a:xfrm>
            <a:off x="0" y="0"/>
            <a:ext cx="9144000" cy="6858000"/>
            <a:chOff x="0" y="0"/>
            <a:chExt cx="9144000" cy="6858000"/>
          </a:xfrm>
        </p:grpSpPr>
        <p:pic>
          <p:nvPicPr>
            <p:cNvPr id="7" name="תמונה 6">
              <a:extLst>
                <a:ext uri="{FF2B5EF4-FFF2-40B4-BE49-F238E27FC236}">
                  <a16:creationId xmlns:a16="http://schemas.microsoft.com/office/drawing/2014/main" id="{67ECC1D4-C485-4324-9926-771AC3FA7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8" name="מלבן 7">
              <a:extLst>
                <a:ext uri="{FF2B5EF4-FFF2-40B4-BE49-F238E27FC236}">
                  <a16:creationId xmlns:a16="http://schemas.microsoft.com/office/drawing/2014/main" id="{4335F8BE-EA08-4219-B745-0F8B6AC8AED7}"/>
                </a:ext>
              </a:extLst>
            </p:cNvPr>
            <p:cNvSpPr/>
            <p:nvPr/>
          </p:nvSpPr>
          <p:spPr>
            <a:xfrm>
              <a:off x="33250" y="6356968"/>
              <a:ext cx="923544" cy="483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6" name="תיבת טקסט 15">
            <a:extLst>
              <a:ext uri="{FF2B5EF4-FFF2-40B4-BE49-F238E27FC236}">
                <a16:creationId xmlns:a16="http://schemas.microsoft.com/office/drawing/2014/main" id="{7896A645-CEE6-4D71-B086-5C676EE72E56}"/>
              </a:ext>
            </a:extLst>
          </p:cNvPr>
          <p:cNvSpPr txBox="1"/>
          <p:nvPr/>
        </p:nvSpPr>
        <p:spPr>
          <a:xfrm>
            <a:off x="1151727" y="1305100"/>
            <a:ext cx="7581207" cy="923330"/>
          </a:xfrm>
          <a:prstGeom prst="rect">
            <a:avLst/>
          </a:prstGeom>
          <a:noFill/>
        </p:spPr>
        <p:txBody>
          <a:bodyPr wrap="square" rtlCol="1">
            <a:spAutoFit/>
          </a:bodyPr>
          <a:lstStyle/>
          <a:p>
            <a:pPr algn="r" rtl="1"/>
            <a:r>
              <a:rPr lang="he-IL" sz="5400" b="1" dirty="0">
                <a:solidFill>
                  <a:schemeClr val="bg1"/>
                </a:solidFill>
              </a:rPr>
              <a:t>תודה רבה</a:t>
            </a:r>
          </a:p>
        </p:txBody>
      </p:sp>
    </p:spTree>
    <p:extLst>
      <p:ext uri="{BB962C8B-B14F-4D97-AF65-F5344CB8AC3E}">
        <p14:creationId xmlns:p14="http://schemas.microsoft.com/office/powerpoint/2010/main" val="77530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מבוא – מהם פלינדרומים </a:t>
            </a:r>
          </a:p>
        </p:txBody>
      </p:sp>
      <p:sp>
        <p:nvSpPr>
          <p:cNvPr id="3" name="מציין מיקום תוכן 2">
            <a:extLst>
              <a:ext uri="{FF2B5EF4-FFF2-40B4-BE49-F238E27FC236}">
                <a16:creationId xmlns:a16="http://schemas.microsoft.com/office/drawing/2014/main" id="{FC8E7CF8-EED0-482F-B639-90BA610A1FAF}"/>
              </a:ext>
            </a:extLst>
          </p:cNvPr>
          <p:cNvSpPr>
            <a:spLocks noGrp="1"/>
          </p:cNvSpPr>
          <p:nvPr>
            <p:ph idx="1"/>
          </p:nvPr>
        </p:nvSpPr>
        <p:spPr>
          <a:xfrm>
            <a:off x="703464" y="2050069"/>
            <a:ext cx="7886700" cy="4351338"/>
          </a:xfrm>
        </p:spPr>
        <p:txBody>
          <a:bodyPr>
            <a:normAutofit/>
          </a:bodyPr>
          <a:lstStyle/>
          <a:p>
            <a:r>
              <a:rPr lang="he-IL" dirty="0"/>
              <a:t>דוגמה לפלינדרום :</a:t>
            </a:r>
            <a:r>
              <a:rPr lang="en-US" dirty="0"/>
              <a:t> </a:t>
            </a:r>
            <a:endParaRPr lang="he-IL" dirty="0"/>
          </a:p>
          <a:p>
            <a:endParaRPr lang="he-IL" dirty="0"/>
          </a:p>
          <a:p>
            <a:endParaRPr lang="he-IL" dirty="0"/>
          </a:p>
          <a:p>
            <a:endParaRPr lang="he-IL" dirty="0"/>
          </a:p>
          <a:p>
            <a:endParaRPr lang="he-IL" dirty="0"/>
          </a:p>
          <a:p>
            <a:r>
              <a:rPr lang="he-IL" dirty="0"/>
              <a:t>דוגמה ל </a:t>
            </a:r>
            <a:r>
              <a:rPr lang="en-US" dirty="0"/>
              <a:t>Inverted Repeat</a:t>
            </a:r>
            <a:r>
              <a:rPr lang="he-IL" dirty="0"/>
              <a:t> : </a:t>
            </a:r>
          </a:p>
          <a:p>
            <a:endParaRPr lang="he-IL" dirty="0"/>
          </a:p>
          <a:p>
            <a:pPr marL="0" indent="0">
              <a:buNone/>
            </a:pPr>
            <a:endParaRPr lang="he-IL" dirty="0"/>
          </a:p>
        </p:txBody>
      </p:sp>
      <p:sp>
        <p:nvSpPr>
          <p:cNvPr id="34" name="תיבת טקסט 33">
            <a:extLst>
              <a:ext uri="{FF2B5EF4-FFF2-40B4-BE49-F238E27FC236}">
                <a16:creationId xmlns:a16="http://schemas.microsoft.com/office/drawing/2014/main" id="{26B8CEE2-BC65-4D7D-BED6-8ED42FCCECFE}"/>
              </a:ext>
            </a:extLst>
          </p:cNvPr>
          <p:cNvSpPr txBox="1"/>
          <p:nvPr/>
        </p:nvSpPr>
        <p:spPr>
          <a:xfrm>
            <a:off x="1731125" y="3059668"/>
            <a:ext cx="332142" cy="369332"/>
          </a:xfrm>
          <a:prstGeom prst="rect">
            <a:avLst/>
          </a:prstGeom>
          <a:noFill/>
        </p:spPr>
        <p:txBody>
          <a:bodyPr wrap="square" rtlCol="1">
            <a:spAutoFit/>
          </a:bodyPr>
          <a:lstStyle/>
          <a:p>
            <a:r>
              <a:rPr lang="en-US" dirty="0"/>
              <a:t>A</a:t>
            </a:r>
            <a:endParaRPr lang="he-IL" dirty="0"/>
          </a:p>
        </p:txBody>
      </p:sp>
      <p:sp>
        <p:nvSpPr>
          <p:cNvPr id="35" name="תיבת טקסט 34">
            <a:extLst>
              <a:ext uri="{FF2B5EF4-FFF2-40B4-BE49-F238E27FC236}">
                <a16:creationId xmlns:a16="http://schemas.microsoft.com/office/drawing/2014/main" id="{34A631E8-7364-4258-9C1E-A02EB2C32234}"/>
              </a:ext>
            </a:extLst>
          </p:cNvPr>
          <p:cNvSpPr txBox="1"/>
          <p:nvPr/>
        </p:nvSpPr>
        <p:spPr>
          <a:xfrm>
            <a:off x="2261245" y="3059535"/>
            <a:ext cx="304892" cy="369332"/>
          </a:xfrm>
          <a:prstGeom prst="rect">
            <a:avLst/>
          </a:prstGeom>
          <a:noFill/>
        </p:spPr>
        <p:txBody>
          <a:bodyPr wrap="square" rtlCol="1">
            <a:spAutoFit/>
          </a:bodyPr>
          <a:lstStyle/>
          <a:p>
            <a:r>
              <a:rPr lang="en-US" dirty="0"/>
              <a:t>T</a:t>
            </a:r>
            <a:endParaRPr lang="he-IL" dirty="0"/>
          </a:p>
        </p:txBody>
      </p:sp>
      <p:sp>
        <p:nvSpPr>
          <p:cNvPr id="36" name="תיבת טקסט 35">
            <a:extLst>
              <a:ext uri="{FF2B5EF4-FFF2-40B4-BE49-F238E27FC236}">
                <a16:creationId xmlns:a16="http://schemas.microsoft.com/office/drawing/2014/main" id="{E80238DA-537B-4952-B910-F0ED87FBEE95}"/>
              </a:ext>
            </a:extLst>
          </p:cNvPr>
          <p:cNvSpPr txBox="1"/>
          <p:nvPr/>
        </p:nvSpPr>
        <p:spPr>
          <a:xfrm>
            <a:off x="2764115" y="3059535"/>
            <a:ext cx="340158" cy="369332"/>
          </a:xfrm>
          <a:prstGeom prst="rect">
            <a:avLst/>
          </a:prstGeom>
          <a:noFill/>
        </p:spPr>
        <p:txBody>
          <a:bodyPr wrap="square" rtlCol="1">
            <a:spAutoFit/>
          </a:bodyPr>
          <a:lstStyle/>
          <a:p>
            <a:r>
              <a:rPr lang="en-US" dirty="0"/>
              <a:t>G</a:t>
            </a:r>
            <a:endParaRPr lang="he-IL" dirty="0"/>
          </a:p>
        </p:txBody>
      </p:sp>
      <p:cxnSp>
        <p:nvCxnSpPr>
          <p:cNvPr id="37" name="מחבר ישר 36">
            <a:extLst>
              <a:ext uri="{FF2B5EF4-FFF2-40B4-BE49-F238E27FC236}">
                <a16:creationId xmlns:a16="http://schemas.microsoft.com/office/drawing/2014/main" id="{0E973542-07BC-4368-A202-3D4C57FDF3A9}"/>
              </a:ext>
            </a:extLst>
          </p:cNvPr>
          <p:cNvCxnSpPr>
            <a:cxnSpLocks/>
            <a:stCxn id="35" idx="1"/>
            <a:endCxn id="34" idx="3"/>
          </p:cNvCxnSpPr>
          <p:nvPr/>
        </p:nvCxnSpPr>
        <p:spPr>
          <a:xfrm flipH="1">
            <a:off x="2063267" y="3244201"/>
            <a:ext cx="197978"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מחבר ישר 40">
            <a:extLst>
              <a:ext uri="{FF2B5EF4-FFF2-40B4-BE49-F238E27FC236}">
                <a16:creationId xmlns:a16="http://schemas.microsoft.com/office/drawing/2014/main" id="{ED704D84-50FC-42AC-9481-FC9B208F7E7E}"/>
              </a:ext>
            </a:extLst>
          </p:cNvPr>
          <p:cNvCxnSpPr>
            <a:cxnSpLocks/>
            <a:stCxn id="36" idx="1"/>
            <a:endCxn id="35" idx="3"/>
          </p:cNvCxnSpPr>
          <p:nvPr/>
        </p:nvCxnSpPr>
        <p:spPr>
          <a:xfrm flipH="1">
            <a:off x="2566137" y="3244201"/>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תיבת טקסט 45">
            <a:extLst>
              <a:ext uri="{FF2B5EF4-FFF2-40B4-BE49-F238E27FC236}">
                <a16:creationId xmlns:a16="http://schemas.microsoft.com/office/drawing/2014/main" id="{1FE9023E-A9E6-4B4D-A6B4-738C5233B89A}"/>
              </a:ext>
            </a:extLst>
          </p:cNvPr>
          <p:cNvSpPr txBox="1"/>
          <p:nvPr/>
        </p:nvSpPr>
        <p:spPr>
          <a:xfrm>
            <a:off x="3302251" y="3059535"/>
            <a:ext cx="340158" cy="369332"/>
          </a:xfrm>
          <a:prstGeom prst="rect">
            <a:avLst/>
          </a:prstGeom>
          <a:noFill/>
        </p:spPr>
        <p:txBody>
          <a:bodyPr wrap="square" rtlCol="1">
            <a:spAutoFit/>
          </a:bodyPr>
          <a:lstStyle/>
          <a:p>
            <a:r>
              <a:rPr lang="en-US" dirty="0"/>
              <a:t>T</a:t>
            </a:r>
            <a:endParaRPr lang="he-IL" dirty="0"/>
          </a:p>
        </p:txBody>
      </p:sp>
      <p:cxnSp>
        <p:nvCxnSpPr>
          <p:cNvPr id="47" name="מחבר ישר 46">
            <a:extLst>
              <a:ext uri="{FF2B5EF4-FFF2-40B4-BE49-F238E27FC236}">
                <a16:creationId xmlns:a16="http://schemas.microsoft.com/office/drawing/2014/main" id="{6BEC47F3-3FDC-4618-BD9B-3BBA8A35C62B}"/>
              </a:ext>
            </a:extLst>
          </p:cNvPr>
          <p:cNvCxnSpPr>
            <a:cxnSpLocks/>
            <a:stCxn id="36" idx="3"/>
            <a:endCxn id="46" idx="1"/>
          </p:cNvCxnSpPr>
          <p:nvPr/>
        </p:nvCxnSpPr>
        <p:spPr>
          <a:xfrm>
            <a:off x="3104273" y="3244201"/>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תיבת טקסט 49">
            <a:extLst>
              <a:ext uri="{FF2B5EF4-FFF2-40B4-BE49-F238E27FC236}">
                <a16:creationId xmlns:a16="http://schemas.microsoft.com/office/drawing/2014/main" id="{EE5116C0-49FA-44A7-A952-775BBEDA3D36}"/>
              </a:ext>
            </a:extLst>
          </p:cNvPr>
          <p:cNvSpPr txBox="1"/>
          <p:nvPr/>
        </p:nvSpPr>
        <p:spPr>
          <a:xfrm>
            <a:off x="3840387" y="3059535"/>
            <a:ext cx="340158" cy="369332"/>
          </a:xfrm>
          <a:prstGeom prst="rect">
            <a:avLst/>
          </a:prstGeom>
          <a:noFill/>
        </p:spPr>
        <p:txBody>
          <a:bodyPr wrap="square" rtlCol="1">
            <a:spAutoFit/>
          </a:bodyPr>
          <a:lstStyle/>
          <a:p>
            <a:r>
              <a:rPr lang="en-US" dirty="0"/>
              <a:t>C</a:t>
            </a:r>
            <a:endParaRPr lang="he-IL" dirty="0"/>
          </a:p>
        </p:txBody>
      </p:sp>
      <p:cxnSp>
        <p:nvCxnSpPr>
          <p:cNvPr id="51" name="מחבר ישר 50">
            <a:extLst>
              <a:ext uri="{FF2B5EF4-FFF2-40B4-BE49-F238E27FC236}">
                <a16:creationId xmlns:a16="http://schemas.microsoft.com/office/drawing/2014/main" id="{BD411362-5C25-4443-95FC-00015A2C19B3}"/>
              </a:ext>
            </a:extLst>
          </p:cNvPr>
          <p:cNvCxnSpPr>
            <a:cxnSpLocks/>
            <a:stCxn id="50" idx="1"/>
            <a:endCxn id="46" idx="3"/>
          </p:cNvCxnSpPr>
          <p:nvPr/>
        </p:nvCxnSpPr>
        <p:spPr>
          <a:xfrm flipH="1">
            <a:off x="3642409" y="3244201"/>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תיבת טקסט 53">
            <a:extLst>
              <a:ext uri="{FF2B5EF4-FFF2-40B4-BE49-F238E27FC236}">
                <a16:creationId xmlns:a16="http://schemas.microsoft.com/office/drawing/2014/main" id="{8F18F5E4-03E2-4085-9FF6-743C3FBB59C0}"/>
              </a:ext>
            </a:extLst>
          </p:cNvPr>
          <p:cNvSpPr txBox="1"/>
          <p:nvPr/>
        </p:nvSpPr>
        <p:spPr>
          <a:xfrm>
            <a:off x="4378523" y="3059535"/>
            <a:ext cx="340158" cy="369332"/>
          </a:xfrm>
          <a:prstGeom prst="rect">
            <a:avLst/>
          </a:prstGeom>
          <a:noFill/>
        </p:spPr>
        <p:txBody>
          <a:bodyPr wrap="square" rtlCol="1">
            <a:spAutoFit/>
          </a:bodyPr>
          <a:lstStyle/>
          <a:p>
            <a:r>
              <a:rPr lang="en-US" dirty="0"/>
              <a:t>G</a:t>
            </a:r>
            <a:endParaRPr lang="he-IL" dirty="0"/>
          </a:p>
        </p:txBody>
      </p:sp>
      <p:sp>
        <p:nvSpPr>
          <p:cNvPr id="55" name="תיבת טקסט 54">
            <a:extLst>
              <a:ext uri="{FF2B5EF4-FFF2-40B4-BE49-F238E27FC236}">
                <a16:creationId xmlns:a16="http://schemas.microsoft.com/office/drawing/2014/main" id="{0F84A0D3-2C15-44A1-9533-4E7D600739F2}"/>
              </a:ext>
            </a:extLst>
          </p:cNvPr>
          <p:cNvSpPr txBox="1"/>
          <p:nvPr/>
        </p:nvSpPr>
        <p:spPr>
          <a:xfrm>
            <a:off x="4908643" y="3059402"/>
            <a:ext cx="332142" cy="369332"/>
          </a:xfrm>
          <a:prstGeom prst="rect">
            <a:avLst/>
          </a:prstGeom>
          <a:noFill/>
        </p:spPr>
        <p:txBody>
          <a:bodyPr wrap="square" rtlCol="1">
            <a:spAutoFit/>
          </a:bodyPr>
          <a:lstStyle/>
          <a:p>
            <a:r>
              <a:rPr lang="en-US" dirty="0"/>
              <a:t>A</a:t>
            </a:r>
            <a:endParaRPr lang="he-IL" dirty="0"/>
          </a:p>
        </p:txBody>
      </p:sp>
      <p:sp>
        <p:nvSpPr>
          <p:cNvPr id="56" name="תיבת טקסט 55">
            <a:extLst>
              <a:ext uri="{FF2B5EF4-FFF2-40B4-BE49-F238E27FC236}">
                <a16:creationId xmlns:a16="http://schemas.microsoft.com/office/drawing/2014/main" id="{CFB1E5B2-4CCF-400C-A45D-63AAB7E1064C}"/>
              </a:ext>
            </a:extLst>
          </p:cNvPr>
          <p:cNvSpPr txBox="1"/>
          <p:nvPr/>
        </p:nvSpPr>
        <p:spPr>
          <a:xfrm>
            <a:off x="5411513" y="3059402"/>
            <a:ext cx="340158" cy="369332"/>
          </a:xfrm>
          <a:prstGeom prst="rect">
            <a:avLst/>
          </a:prstGeom>
          <a:noFill/>
        </p:spPr>
        <p:txBody>
          <a:bodyPr wrap="square" rtlCol="1">
            <a:spAutoFit/>
          </a:bodyPr>
          <a:lstStyle/>
          <a:p>
            <a:r>
              <a:rPr lang="en-US" dirty="0"/>
              <a:t>C</a:t>
            </a:r>
            <a:endParaRPr lang="he-IL" dirty="0"/>
          </a:p>
        </p:txBody>
      </p:sp>
      <p:cxnSp>
        <p:nvCxnSpPr>
          <p:cNvPr id="57" name="מחבר ישר 56">
            <a:extLst>
              <a:ext uri="{FF2B5EF4-FFF2-40B4-BE49-F238E27FC236}">
                <a16:creationId xmlns:a16="http://schemas.microsoft.com/office/drawing/2014/main" id="{0BC2749B-A4CE-41C8-AAF8-608039185A4E}"/>
              </a:ext>
            </a:extLst>
          </p:cNvPr>
          <p:cNvCxnSpPr>
            <a:cxnSpLocks/>
            <a:stCxn id="54" idx="3"/>
            <a:endCxn id="55" idx="1"/>
          </p:cNvCxnSpPr>
          <p:nvPr/>
        </p:nvCxnSpPr>
        <p:spPr>
          <a:xfrm flipV="1">
            <a:off x="4718681" y="3244068"/>
            <a:ext cx="189962"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מחבר ישר 57">
            <a:extLst>
              <a:ext uri="{FF2B5EF4-FFF2-40B4-BE49-F238E27FC236}">
                <a16:creationId xmlns:a16="http://schemas.microsoft.com/office/drawing/2014/main" id="{B8F10E92-F709-4F49-8754-0BA3FC9F9264}"/>
              </a:ext>
            </a:extLst>
          </p:cNvPr>
          <p:cNvCxnSpPr>
            <a:cxnSpLocks/>
            <a:stCxn id="56" idx="1"/>
            <a:endCxn id="55" idx="3"/>
          </p:cNvCxnSpPr>
          <p:nvPr/>
        </p:nvCxnSpPr>
        <p:spPr>
          <a:xfrm flipH="1">
            <a:off x="5240785" y="3244068"/>
            <a:ext cx="170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תיבת טקסט 58">
            <a:extLst>
              <a:ext uri="{FF2B5EF4-FFF2-40B4-BE49-F238E27FC236}">
                <a16:creationId xmlns:a16="http://schemas.microsoft.com/office/drawing/2014/main" id="{A70D1695-F60C-4394-B202-434CD0F88ABC}"/>
              </a:ext>
            </a:extLst>
          </p:cNvPr>
          <p:cNvSpPr txBox="1"/>
          <p:nvPr/>
        </p:nvSpPr>
        <p:spPr>
          <a:xfrm>
            <a:off x="5949649" y="3059402"/>
            <a:ext cx="340158" cy="369332"/>
          </a:xfrm>
          <a:prstGeom prst="rect">
            <a:avLst/>
          </a:prstGeom>
          <a:noFill/>
        </p:spPr>
        <p:txBody>
          <a:bodyPr wrap="square" rtlCol="1">
            <a:spAutoFit/>
          </a:bodyPr>
          <a:lstStyle/>
          <a:p>
            <a:r>
              <a:rPr lang="en-US" dirty="0"/>
              <a:t>A</a:t>
            </a:r>
            <a:endParaRPr lang="he-IL" dirty="0"/>
          </a:p>
        </p:txBody>
      </p:sp>
      <p:cxnSp>
        <p:nvCxnSpPr>
          <p:cNvPr id="60" name="מחבר ישר 59">
            <a:extLst>
              <a:ext uri="{FF2B5EF4-FFF2-40B4-BE49-F238E27FC236}">
                <a16:creationId xmlns:a16="http://schemas.microsoft.com/office/drawing/2014/main" id="{9B1E0924-213A-4AB6-9B42-9250BBDE3572}"/>
              </a:ext>
            </a:extLst>
          </p:cNvPr>
          <p:cNvCxnSpPr>
            <a:cxnSpLocks/>
            <a:stCxn id="59" idx="1"/>
            <a:endCxn id="56" idx="3"/>
          </p:cNvCxnSpPr>
          <p:nvPr/>
        </p:nvCxnSpPr>
        <p:spPr>
          <a:xfrm flipH="1">
            <a:off x="5751671" y="3244068"/>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תיבת טקסט 60">
            <a:extLst>
              <a:ext uri="{FF2B5EF4-FFF2-40B4-BE49-F238E27FC236}">
                <a16:creationId xmlns:a16="http://schemas.microsoft.com/office/drawing/2014/main" id="{24E0432C-AD0A-45CC-9CCD-1CFF9A5D43DE}"/>
              </a:ext>
            </a:extLst>
          </p:cNvPr>
          <p:cNvSpPr txBox="1"/>
          <p:nvPr/>
        </p:nvSpPr>
        <p:spPr>
          <a:xfrm>
            <a:off x="6487785" y="3059402"/>
            <a:ext cx="340158" cy="369332"/>
          </a:xfrm>
          <a:prstGeom prst="rect">
            <a:avLst/>
          </a:prstGeom>
          <a:noFill/>
        </p:spPr>
        <p:txBody>
          <a:bodyPr wrap="square" rtlCol="1">
            <a:spAutoFit/>
          </a:bodyPr>
          <a:lstStyle/>
          <a:p>
            <a:r>
              <a:rPr lang="en-US" dirty="0"/>
              <a:t>T</a:t>
            </a:r>
            <a:endParaRPr lang="he-IL" dirty="0"/>
          </a:p>
        </p:txBody>
      </p:sp>
      <p:cxnSp>
        <p:nvCxnSpPr>
          <p:cNvPr id="62" name="מחבר ישר 61">
            <a:extLst>
              <a:ext uri="{FF2B5EF4-FFF2-40B4-BE49-F238E27FC236}">
                <a16:creationId xmlns:a16="http://schemas.microsoft.com/office/drawing/2014/main" id="{C38A376A-D85B-4242-8F16-2472E3C7A97D}"/>
              </a:ext>
            </a:extLst>
          </p:cNvPr>
          <p:cNvCxnSpPr>
            <a:cxnSpLocks/>
            <a:stCxn id="61" idx="1"/>
            <a:endCxn id="59" idx="3"/>
          </p:cNvCxnSpPr>
          <p:nvPr/>
        </p:nvCxnSpPr>
        <p:spPr>
          <a:xfrm flipH="1">
            <a:off x="6289807" y="3244068"/>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id="{D6B824CB-E047-4845-9416-81A8DF6F7935}"/>
              </a:ext>
            </a:extLst>
          </p:cNvPr>
          <p:cNvCxnSpPr>
            <a:cxnSpLocks/>
            <a:stCxn id="54" idx="1"/>
            <a:endCxn id="50" idx="3"/>
          </p:cNvCxnSpPr>
          <p:nvPr/>
        </p:nvCxnSpPr>
        <p:spPr>
          <a:xfrm flipH="1">
            <a:off x="4180545" y="3244201"/>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מחבר חץ ישר 92">
            <a:extLst>
              <a:ext uri="{FF2B5EF4-FFF2-40B4-BE49-F238E27FC236}">
                <a16:creationId xmlns:a16="http://schemas.microsoft.com/office/drawing/2014/main" id="{4E378217-18C0-4F5D-AB41-2FA175EDAE7A}"/>
              </a:ext>
            </a:extLst>
          </p:cNvPr>
          <p:cNvCxnSpPr/>
          <p:nvPr/>
        </p:nvCxnSpPr>
        <p:spPr>
          <a:xfrm>
            <a:off x="1731125" y="3059402"/>
            <a:ext cx="2449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מחבר חץ ישר 95">
            <a:extLst>
              <a:ext uri="{FF2B5EF4-FFF2-40B4-BE49-F238E27FC236}">
                <a16:creationId xmlns:a16="http://schemas.microsoft.com/office/drawing/2014/main" id="{BAE859B6-3A70-49C7-99A1-EE9019CFEABB}"/>
              </a:ext>
            </a:extLst>
          </p:cNvPr>
          <p:cNvCxnSpPr>
            <a:cxnSpLocks/>
          </p:cNvCxnSpPr>
          <p:nvPr/>
        </p:nvCxnSpPr>
        <p:spPr>
          <a:xfrm flipH="1">
            <a:off x="4338486" y="3059402"/>
            <a:ext cx="24023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תיבת טקסט 98">
            <a:extLst>
              <a:ext uri="{FF2B5EF4-FFF2-40B4-BE49-F238E27FC236}">
                <a16:creationId xmlns:a16="http://schemas.microsoft.com/office/drawing/2014/main" id="{1F5EFD4E-C086-425E-9FCC-F07F94C68AA4}"/>
              </a:ext>
            </a:extLst>
          </p:cNvPr>
          <p:cNvSpPr txBox="1"/>
          <p:nvPr/>
        </p:nvSpPr>
        <p:spPr>
          <a:xfrm>
            <a:off x="994897" y="5564570"/>
            <a:ext cx="332142" cy="369332"/>
          </a:xfrm>
          <a:prstGeom prst="rect">
            <a:avLst/>
          </a:prstGeom>
          <a:noFill/>
        </p:spPr>
        <p:txBody>
          <a:bodyPr wrap="square" rtlCol="1">
            <a:spAutoFit/>
          </a:bodyPr>
          <a:lstStyle/>
          <a:p>
            <a:r>
              <a:rPr lang="en-US" dirty="0"/>
              <a:t>A</a:t>
            </a:r>
            <a:endParaRPr lang="he-IL" dirty="0"/>
          </a:p>
        </p:txBody>
      </p:sp>
      <p:sp>
        <p:nvSpPr>
          <p:cNvPr id="100" name="תיבת טקסט 99">
            <a:extLst>
              <a:ext uri="{FF2B5EF4-FFF2-40B4-BE49-F238E27FC236}">
                <a16:creationId xmlns:a16="http://schemas.microsoft.com/office/drawing/2014/main" id="{A1443E70-3D7A-4DC5-96AC-92F3265A2FEB}"/>
              </a:ext>
            </a:extLst>
          </p:cNvPr>
          <p:cNvSpPr txBox="1"/>
          <p:nvPr/>
        </p:nvSpPr>
        <p:spPr>
          <a:xfrm>
            <a:off x="1525017" y="5564437"/>
            <a:ext cx="304892" cy="369332"/>
          </a:xfrm>
          <a:prstGeom prst="rect">
            <a:avLst/>
          </a:prstGeom>
          <a:noFill/>
        </p:spPr>
        <p:txBody>
          <a:bodyPr wrap="square" rtlCol="1">
            <a:spAutoFit/>
          </a:bodyPr>
          <a:lstStyle/>
          <a:p>
            <a:r>
              <a:rPr lang="en-US" dirty="0"/>
              <a:t>T</a:t>
            </a:r>
            <a:endParaRPr lang="he-IL" dirty="0"/>
          </a:p>
        </p:txBody>
      </p:sp>
      <p:sp>
        <p:nvSpPr>
          <p:cNvPr id="101" name="תיבת טקסט 100">
            <a:extLst>
              <a:ext uri="{FF2B5EF4-FFF2-40B4-BE49-F238E27FC236}">
                <a16:creationId xmlns:a16="http://schemas.microsoft.com/office/drawing/2014/main" id="{C6D2153A-167E-4839-ABC6-A5AD8792178A}"/>
              </a:ext>
            </a:extLst>
          </p:cNvPr>
          <p:cNvSpPr txBox="1"/>
          <p:nvPr/>
        </p:nvSpPr>
        <p:spPr>
          <a:xfrm>
            <a:off x="2027887" y="5564437"/>
            <a:ext cx="340158" cy="369332"/>
          </a:xfrm>
          <a:prstGeom prst="rect">
            <a:avLst/>
          </a:prstGeom>
          <a:noFill/>
        </p:spPr>
        <p:txBody>
          <a:bodyPr wrap="square" rtlCol="1">
            <a:spAutoFit/>
          </a:bodyPr>
          <a:lstStyle/>
          <a:p>
            <a:r>
              <a:rPr lang="en-US" dirty="0"/>
              <a:t>G</a:t>
            </a:r>
            <a:endParaRPr lang="he-IL" dirty="0"/>
          </a:p>
        </p:txBody>
      </p:sp>
      <p:cxnSp>
        <p:nvCxnSpPr>
          <p:cNvPr id="102" name="מחבר ישר 101">
            <a:extLst>
              <a:ext uri="{FF2B5EF4-FFF2-40B4-BE49-F238E27FC236}">
                <a16:creationId xmlns:a16="http://schemas.microsoft.com/office/drawing/2014/main" id="{0C3A0C79-5317-4BC9-B814-EA56BD20D5DD}"/>
              </a:ext>
            </a:extLst>
          </p:cNvPr>
          <p:cNvCxnSpPr>
            <a:cxnSpLocks/>
            <a:stCxn id="100" idx="1"/>
            <a:endCxn id="99" idx="3"/>
          </p:cNvCxnSpPr>
          <p:nvPr/>
        </p:nvCxnSpPr>
        <p:spPr>
          <a:xfrm flipH="1">
            <a:off x="1327039" y="5749103"/>
            <a:ext cx="197978"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מחבר ישר 102">
            <a:extLst>
              <a:ext uri="{FF2B5EF4-FFF2-40B4-BE49-F238E27FC236}">
                <a16:creationId xmlns:a16="http://schemas.microsoft.com/office/drawing/2014/main" id="{BE6B7344-C0D7-4158-AB1E-C3D73545D0E9}"/>
              </a:ext>
            </a:extLst>
          </p:cNvPr>
          <p:cNvCxnSpPr>
            <a:cxnSpLocks/>
            <a:stCxn id="101" idx="1"/>
            <a:endCxn id="100" idx="3"/>
          </p:cNvCxnSpPr>
          <p:nvPr/>
        </p:nvCxnSpPr>
        <p:spPr>
          <a:xfrm flipH="1">
            <a:off x="1829909" y="5749103"/>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תיבת טקסט 103">
            <a:extLst>
              <a:ext uri="{FF2B5EF4-FFF2-40B4-BE49-F238E27FC236}">
                <a16:creationId xmlns:a16="http://schemas.microsoft.com/office/drawing/2014/main" id="{EAC6F6FD-B079-41E5-8DE1-328456486670}"/>
              </a:ext>
            </a:extLst>
          </p:cNvPr>
          <p:cNvSpPr txBox="1"/>
          <p:nvPr/>
        </p:nvSpPr>
        <p:spPr>
          <a:xfrm>
            <a:off x="2566023" y="5564437"/>
            <a:ext cx="340158" cy="369332"/>
          </a:xfrm>
          <a:prstGeom prst="rect">
            <a:avLst/>
          </a:prstGeom>
          <a:noFill/>
        </p:spPr>
        <p:txBody>
          <a:bodyPr wrap="square" rtlCol="1">
            <a:spAutoFit/>
          </a:bodyPr>
          <a:lstStyle/>
          <a:p>
            <a:r>
              <a:rPr lang="en-US" dirty="0"/>
              <a:t>T</a:t>
            </a:r>
            <a:endParaRPr lang="he-IL" dirty="0"/>
          </a:p>
        </p:txBody>
      </p:sp>
      <p:cxnSp>
        <p:nvCxnSpPr>
          <p:cNvPr id="105" name="מחבר ישר 104">
            <a:extLst>
              <a:ext uri="{FF2B5EF4-FFF2-40B4-BE49-F238E27FC236}">
                <a16:creationId xmlns:a16="http://schemas.microsoft.com/office/drawing/2014/main" id="{BC049AE2-0B55-4AC5-A77C-0C7C1AAEF7AF}"/>
              </a:ext>
            </a:extLst>
          </p:cNvPr>
          <p:cNvCxnSpPr>
            <a:cxnSpLocks/>
            <a:stCxn id="101" idx="3"/>
            <a:endCxn id="104" idx="1"/>
          </p:cNvCxnSpPr>
          <p:nvPr/>
        </p:nvCxnSpPr>
        <p:spPr>
          <a:xfrm>
            <a:off x="2368045" y="5749103"/>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תיבת טקסט 105">
            <a:extLst>
              <a:ext uri="{FF2B5EF4-FFF2-40B4-BE49-F238E27FC236}">
                <a16:creationId xmlns:a16="http://schemas.microsoft.com/office/drawing/2014/main" id="{777AD8CD-307F-4CD9-B209-4F4D10715AC4}"/>
              </a:ext>
            </a:extLst>
          </p:cNvPr>
          <p:cNvSpPr txBox="1"/>
          <p:nvPr/>
        </p:nvSpPr>
        <p:spPr>
          <a:xfrm>
            <a:off x="3104159" y="5564437"/>
            <a:ext cx="340158" cy="369332"/>
          </a:xfrm>
          <a:prstGeom prst="rect">
            <a:avLst/>
          </a:prstGeom>
          <a:noFill/>
        </p:spPr>
        <p:txBody>
          <a:bodyPr wrap="square" rtlCol="1">
            <a:spAutoFit/>
          </a:bodyPr>
          <a:lstStyle/>
          <a:p>
            <a:r>
              <a:rPr lang="en-US" dirty="0"/>
              <a:t>C</a:t>
            </a:r>
            <a:endParaRPr lang="he-IL" dirty="0"/>
          </a:p>
        </p:txBody>
      </p:sp>
      <p:cxnSp>
        <p:nvCxnSpPr>
          <p:cNvPr id="107" name="מחבר ישר 106">
            <a:extLst>
              <a:ext uri="{FF2B5EF4-FFF2-40B4-BE49-F238E27FC236}">
                <a16:creationId xmlns:a16="http://schemas.microsoft.com/office/drawing/2014/main" id="{07F2FBEE-CDA1-45DB-993D-072964FE48C7}"/>
              </a:ext>
            </a:extLst>
          </p:cNvPr>
          <p:cNvCxnSpPr>
            <a:cxnSpLocks/>
            <a:stCxn id="106" idx="1"/>
            <a:endCxn id="104" idx="3"/>
          </p:cNvCxnSpPr>
          <p:nvPr/>
        </p:nvCxnSpPr>
        <p:spPr>
          <a:xfrm flipH="1">
            <a:off x="2906181" y="5749103"/>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תיבת טקסט 107">
            <a:extLst>
              <a:ext uri="{FF2B5EF4-FFF2-40B4-BE49-F238E27FC236}">
                <a16:creationId xmlns:a16="http://schemas.microsoft.com/office/drawing/2014/main" id="{DA3D6CE0-0C36-42B5-AE52-048D1887D136}"/>
              </a:ext>
            </a:extLst>
          </p:cNvPr>
          <p:cNvSpPr txBox="1"/>
          <p:nvPr/>
        </p:nvSpPr>
        <p:spPr>
          <a:xfrm>
            <a:off x="5751671" y="5564304"/>
            <a:ext cx="340158" cy="369332"/>
          </a:xfrm>
          <a:prstGeom prst="rect">
            <a:avLst/>
          </a:prstGeom>
          <a:noFill/>
        </p:spPr>
        <p:txBody>
          <a:bodyPr wrap="square" rtlCol="1">
            <a:spAutoFit/>
          </a:bodyPr>
          <a:lstStyle/>
          <a:p>
            <a:r>
              <a:rPr lang="en-US" dirty="0"/>
              <a:t>G</a:t>
            </a:r>
            <a:endParaRPr lang="he-IL" dirty="0"/>
          </a:p>
        </p:txBody>
      </p:sp>
      <p:sp>
        <p:nvSpPr>
          <p:cNvPr id="109" name="תיבת טקסט 108">
            <a:extLst>
              <a:ext uri="{FF2B5EF4-FFF2-40B4-BE49-F238E27FC236}">
                <a16:creationId xmlns:a16="http://schemas.microsoft.com/office/drawing/2014/main" id="{E371EB09-D042-47BD-A29B-2436B1FFAFC4}"/>
              </a:ext>
            </a:extLst>
          </p:cNvPr>
          <p:cNvSpPr txBox="1"/>
          <p:nvPr/>
        </p:nvSpPr>
        <p:spPr>
          <a:xfrm>
            <a:off x="6281791" y="5564171"/>
            <a:ext cx="332142" cy="369332"/>
          </a:xfrm>
          <a:prstGeom prst="rect">
            <a:avLst/>
          </a:prstGeom>
          <a:noFill/>
        </p:spPr>
        <p:txBody>
          <a:bodyPr wrap="square" rtlCol="1">
            <a:spAutoFit/>
          </a:bodyPr>
          <a:lstStyle/>
          <a:p>
            <a:r>
              <a:rPr lang="en-US" dirty="0"/>
              <a:t>A</a:t>
            </a:r>
            <a:endParaRPr lang="he-IL" dirty="0"/>
          </a:p>
        </p:txBody>
      </p:sp>
      <p:sp>
        <p:nvSpPr>
          <p:cNvPr id="110" name="תיבת טקסט 109">
            <a:extLst>
              <a:ext uri="{FF2B5EF4-FFF2-40B4-BE49-F238E27FC236}">
                <a16:creationId xmlns:a16="http://schemas.microsoft.com/office/drawing/2014/main" id="{02AC080E-3AC2-4F3E-B09A-117C243A14FC}"/>
              </a:ext>
            </a:extLst>
          </p:cNvPr>
          <p:cNvSpPr txBox="1"/>
          <p:nvPr/>
        </p:nvSpPr>
        <p:spPr>
          <a:xfrm>
            <a:off x="6784661" y="5564171"/>
            <a:ext cx="340158" cy="369332"/>
          </a:xfrm>
          <a:prstGeom prst="rect">
            <a:avLst/>
          </a:prstGeom>
          <a:noFill/>
        </p:spPr>
        <p:txBody>
          <a:bodyPr wrap="square" rtlCol="1">
            <a:spAutoFit/>
          </a:bodyPr>
          <a:lstStyle/>
          <a:p>
            <a:r>
              <a:rPr lang="en-US" dirty="0"/>
              <a:t>C</a:t>
            </a:r>
            <a:endParaRPr lang="he-IL" dirty="0"/>
          </a:p>
        </p:txBody>
      </p:sp>
      <p:cxnSp>
        <p:nvCxnSpPr>
          <p:cNvPr id="111" name="מחבר ישר 110">
            <a:extLst>
              <a:ext uri="{FF2B5EF4-FFF2-40B4-BE49-F238E27FC236}">
                <a16:creationId xmlns:a16="http://schemas.microsoft.com/office/drawing/2014/main" id="{4DBE27CF-A889-4ACF-9017-15017E92C89C}"/>
              </a:ext>
            </a:extLst>
          </p:cNvPr>
          <p:cNvCxnSpPr>
            <a:cxnSpLocks/>
            <a:stCxn id="108" idx="3"/>
            <a:endCxn id="109" idx="1"/>
          </p:cNvCxnSpPr>
          <p:nvPr/>
        </p:nvCxnSpPr>
        <p:spPr>
          <a:xfrm flipV="1">
            <a:off x="6091829" y="5748837"/>
            <a:ext cx="189962"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מחבר ישר 111">
            <a:extLst>
              <a:ext uri="{FF2B5EF4-FFF2-40B4-BE49-F238E27FC236}">
                <a16:creationId xmlns:a16="http://schemas.microsoft.com/office/drawing/2014/main" id="{6A0B3EB1-94F3-4F3F-9D7E-F7FDC2908FF5}"/>
              </a:ext>
            </a:extLst>
          </p:cNvPr>
          <p:cNvCxnSpPr>
            <a:cxnSpLocks/>
            <a:stCxn id="110" idx="1"/>
            <a:endCxn id="109" idx="3"/>
          </p:cNvCxnSpPr>
          <p:nvPr/>
        </p:nvCxnSpPr>
        <p:spPr>
          <a:xfrm flipH="1">
            <a:off x="6613933" y="5748837"/>
            <a:ext cx="170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תיבת טקסט 112">
            <a:extLst>
              <a:ext uri="{FF2B5EF4-FFF2-40B4-BE49-F238E27FC236}">
                <a16:creationId xmlns:a16="http://schemas.microsoft.com/office/drawing/2014/main" id="{64E37B05-14E1-47C5-AC5A-DD98A4C24348}"/>
              </a:ext>
            </a:extLst>
          </p:cNvPr>
          <p:cNvSpPr txBox="1"/>
          <p:nvPr/>
        </p:nvSpPr>
        <p:spPr>
          <a:xfrm>
            <a:off x="7322797" y="5564171"/>
            <a:ext cx="340158" cy="369332"/>
          </a:xfrm>
          <a:prstGeom prst="rect">
            <a:avLst/>
          </a:prstGeom>
          <a:noFill/>
        </p:spPr>
        <p:txBody>
          <a:bodyPr wrap="square" rtlCol="1">
            <a:spAutoFit/>
          </a:bodyPr>
          <a:lstStyle/>
          <a:p>
            <a:r>
              <a:rPr lang="en-US" dirty="0"/>
              <a:t>A</a:t>
            </a:r>
            <a:endParaRPr lang="he-IL" dirty="0"/>
          </a:p>
        </p:txBody>
      </p:sp>
      <p:cxnSp>
        <p:nvCxnSpPr>
          <p:cNvPr id="114" name="מחבר ישר 113">
            <a:extLst>
              <a:ext uri="{FF2B5EF4-FFF2-40B4-BE49-F238E27FC236}">
                <a16:creationId xmlns:a16="http://schemas.microsoft.com/office/drawing/2014/main" id="{9D28FB7F-C106-4395-ADD0-1CC9B03F5C4F}"/>
              </a:ext>
            </a:extLst>
          </p:cNvPr>
          <p:cNvCxnSpPr>
            <a:cxnSpLocks/>
            <a:stCxn id="113" idx="1"/>
            <a:endCxn id="110" idx="3"/>
          </p:cNvCxnSpPr>
          <p:nvPr/>
        </p:nvCxnSpPr>
        <p:spPr>
          <a:xfrm flipH="1">
            <a:off x="7124819" y="5748837"/>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תיבת טקסט 114">
            <a:extLst>
              <a:ext uri="{FF2B5EF4-FFF2-40B4-BE49-F238E27FC236}">
                <a16:creationId xmlns:a16="http://schemas.microsoft.com/office/drawing/2014/main" id="{C19CE5BF-1B6A-4255-8356-9F8B5BC53615}"/>
              </a:ext>
            </a:extLst>
          </p:cNvPr>
          <p:cNvSpPr txBox="1"/>
          <p:nvPr/>
        </p:nvSpPr>
        <p:spPr>
          <a:xfrm>
            <a:off x="7860933" y="5564171"/>
            <a:ext cx="340158" cy="369332"/>
          </a:xfrm>
          <a:prstGeom prst="rect">
            <a:avLst/>
          </a:prstGeom>
          <a:noFill/>
        </p:spPr>
        <p:txBody>
          <a:bodyPr wrap="square" rtlCol="1">
            <a:spAutoFit/>
          </a:bodyPr>
          <a:lstStyle/>
          <a:p>
            <a:r>
              <a:rPr lang="en-US" dirty="0"/>
              <a:t>T</a:t>
            </a:r>
            <a:endParaRPr lang="he-IL" dirty="0"/>
          </a:p>
        </p:txBody>
      </p:sp>
      <p:cxnSp>
        <p:nvCxnSpPr>
          <p:cNvPr id="116" name="מחבר ישר 115">
            <a:extLst>
              <a:ext uri="{FF2B5EF4-FFF2-40B4-BE49-F238E27FC236}">
                <a16:creationId xmlns:a16="http://schemas.microsoft.com/office/drawing/2014/main" id="{ABD2D89E-80F9-4396-ACF2-1A06809CD1EE}"/>
              </a:ext>
            </a:extLst>
          </p:cNvPr>
          <p:cNvCxnSpPr>
            <a:cxnSpLocks/>
            <a:stCxn id="115" idx="1"/>
            <a:endCxn id="113" idx="3"/>
          </p:cNvCxnSpPr>
          <p:nvPr/>
        </p:nvCxnSpPr>
        <p:spPr>
          <a:xfrm flipH="1">
            <a:off x="7662955" y="5748837"/>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מחבר חץ ישר 117">
            <a:extLst>
              <a:ext uri="{FF2B5EF4-FFF2-40B4-BE49-F238E27FC236}">
                <a16:creationId xmlns:a16="http://schemas.microsoft.com/office/drawing/2014/main" id="{E9647574-932E-4A12-8B2E-4208A520A125}"/>
              </a:ext>
            </a:extLst>
          </p:cNvPr>
          <p:cNvCxnSpPr/>
          <p:nvPr/>
        </p:nvCxnSpPr>
        <p:spPr>
          <a:xfrm>
            <a:off x="994897" y="5564304"/>
            <a:ext cx="2449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מחבר חץ ישר 118">
            <a:extLst>
              <a:ext uri="{FF2B5EF4-FFF2-40B4-BE49-F238E27FC236}">
                <a16:creationId xmlns:a16="http://schemas.microsoft.com/office/drawing/2014/main" id="{165D2AF9-A0E9-4EEE-AF1A-A4A672B49AF0}"/>
              </a:ext>
            </a:extLst>
          </p:cNvPr>
          <p:cNvCxnSpPr>
            <a:cxnSpLocks/>
          </p:cNvCxnSpPr>
          <p:nvPr/>
        </p:nvCxnSpPr>
        <p:spPr>
          <a:xfrm flipH="1">
            <a:off x="5637769" y="5564171"/>
            <a:ext cx="24023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תיבת טקסט 121">
            <a:extLst>
              <a:ext uri="{FF2B5EF4-FFF2-40B4-BE49-F238E27FC236}">
                <a16:creationId xmlns:a16="http://schemas.microsoft.com/office/drawing/2014/main" id="{4620A0E3-1924-4B65-82CC-327EC7D0CB28}"/>
              </a:ext>
            </a:extLst>
          </p:cNvPr>
          <p:cNvSpPr txBox="1"/>
          <p:nvPr/>
        </p:nvSpPr>
        <p:spPr>
          <a:xfrm>
            <a:off x="3645168" y="5564437"/>
            <a:ext cx="340158" cy="369332"/>
          </a:xfrm>
          <a:prstGeom prst="rect">
            <a:avLst/>
          </a:prstGeom>
          <a:noFill/>
        </p:spPr>
        <p:txBody>
          <a:bodyPr wrap="square" rtlCol="1">
            <a:spAutoFit/>
          </a:bodyPr>
          <a:lstStyle/>
          <a:p>
            <a:r>
              <a:rPr lang="en-US" dirty="0"/>
              <a:t>X</a:t>
            </a:r>
            <a:endParaRPr lang="he-IL" dirty="0"/>
          </a:p>
        </p:txBody>
      </p:sp>
      <p:sp>
        <p:nvSpPr>
          <p:cNvPr id="123" name="תיבת טקסט 122">
            <a:extLst>
              <a:ext uri="{FF2B5EF4-FFF2-40B4-BE49-F238E27FC236}">
                <a16:creationId xmlns:a16="http://schemas.microsoft.com/office/drawing/2014/main" id="{AEB6D112-A151-4F54-A33F-F7D91D942FBC}"/>
              </a:ext>
            </a:extLst>
          </p:cNvPr>
          <p:cNvSpPr txBox="1"/>
          <p:nvPr/>
        </p:nvSpPr>
        <p:spPr>
          <a:xfrm>
            <a:off x="4175288" y="5564304"/>
            <a:ext cx="332142" cy="369332"/>
          </a:xfrm>
          <a:prstGeom prst="rect">
            <a:avLst/>
          </a:prstGeom>
          <a:noFill/>
        </p:spPr>
        <p:txBody>
          <a:bodyPr wrap="square" rtlCol="1">
            <a:spAutoFit/>
          </a:bodyPr>
          <a:lstStyle/>
          <a:p>
            <a:r>
              <a:rPr lang="en-US" dirty="0"/>
              <a:t>X</a:t>
            </a:r>
            <a:endParaRPr lang="he-IL" dirty="0"/>
          </a:p>
        </p:txBody>
      </p:sp>
      <p:sp>
        <p:nvSpPr>
          <p:cNvPr id="124" name="תיבת טקסט 123">
            <a:extLst>
              <a:ext uri="{FF2B5EF4-FFF2-40B4-BE49-F238E27FC236}">
                <a16:creationId xmlns:a16="http://schemas.microsoft.com/office/drawing/2014/main" id="{D47BFB63-7DCE-4D51-8F79-D54943BA5119}"/>
              </a:ext>
            </a:extLst>
          </p:cNvPr>
          <p:cNvSpPr txBox="1"/>
          <p:nvPr/>
        </p:nvSpPr>
        <p:spPr>
          <a:xfrm>
            <a:off x="4678158" y="5564304"/>
            <a:ext cx="340158" cy="369332"/>
          </a:xfrm>
          <a:prstGeom prst="rect">
            <a:avLst/>
          </a:prstGeom>
          <a:noFill/>
        </p:spPr>
        <p:txBody>
          <a:bodyPr wrap="square" rtlCol="1">
            <a:spAutoFit/>
          </a:bodyPr>
          <a:lstStyle/>
          <a:p>
            <a:r>
              <a:rPr lang="en-US" dirty="0"/>
              <a:t>X</a:t>
            </a:r>
            <a:endParaRPr lang="he-IL" dirty="0"/>
          </a:p>
        </p:txBody>
      </p:sp>
      <p:cxnSp>
        <p:nvCxnSpPr>
          <p:cNvPr id="125" name="מחבר ישר 124">
            <a:extLst>
              <a:ext uri="{FF2B5EF4-FFF2-40B4-BE49-F238E27FC236}">
                <a16:creationId xmlns:a16="http://schemas.microsoft.com/office/drawing/2014/main" id="{39C498BB-30D4-4C2B-9087-C0D98DB3B4CA}"/>
              </a:ext>
            </a:extLst>
          </p:cNvPr>
          <p:cNvCxnSpPr>
            <a:cxnSpLocks/>
            <a:stCxn id="122" idx="3"/>
            <a:endCxn id="123" idx="1"/>
          </p:cNvCxnSpPr>
          <p:nvPr/>
        </p:nvCxnSpPr>
        <p:spPr>
          <a:xfrm flipV="1">
            <a:off x="3985326" y="5748970"/>
            <a:ext cx="189962"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מחבר ישר 125">
            <a:extLst>
              <a:ext uri="{FF2B5EF4-FFF2-40B4-BE49-F238E27FC236}">
                <a16:creationId xmlns:a16="http://schemas.microsoft.com/office/drawing/2014/main" id="{5D0CF5EB-0089-4F64-ADED-F3FDCDA30CF5}"/>
              </a:ext>
            </a:extLst>
          </p:cNvPr>
          <p:cNvCxnSpPr>
            <a:cxnSpLocks/>
            <a:stCxn id="124" idx="1"/>
            <a:endCxn id="123" idx="3"/>
          </p:cNvCxnSpPr>
          <p:nvPr/>
        </p:nvCxnSpPr>
        <p:spPr>
          <a:xfrm flipH="1">
            <a:off x="4507430" y="5748970"/>
            <a:ext cx="170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תיבת טקסט 126">
            <a:extLst>
              <a:ext uri="{FF2B5EF4-FFF2-40B4-BE49-F238E27FC236}">
                <a16:creationId xmlns:a16="http://schemas.microsoft.com/office/drawing/2014/main" id="{633B4866-0060-4397-BE4F-7FF6F2C6FBBE}"/>
              </a:ext>
            </a:extLst>
          </p:cNvPr>
          <p:cNvSpPr txBox="1"/>
          <p:nvPr/>
        </p:nvSpPr>
        <p:spPr>
          <a:xfrm>
            <a:off x="5216294" y="5564304"/>
            <a:ext cx="340158" cy="369332"/>
          </a:xfrm>
          <a:prstGeom prst="rect">
            <a:avLst/>
          </a:prstGeom>
          <a:noFill/>
        </p:spPr>
        <p:txBody>
          <a:bodyPr wrap="square" rtlCol="1">
            <a:spAutoFit/>
          </a:bodyPr>
          <a:lstStyle/>
          <a:p>
            <a:r>
              <a:rPr lang="en-US" dirty="0"/>
              <a:t>X</a:t>
            </a:r>
            <a:endParaRPr lang="he-IL" dirty="0"/>
          </a:p>
        </p:txBody>
      </p:sp>
      <p:cxnSp>
        <p:nvCxnSpPr>
          <p:cNvPr id="128" name="מחבר ישר 127">
            <a:extLst>
              <a:ext uri="{FF2B5EF4-FFF2-40B4-BE49-F238E27FC236}">
                <a16:creationId xmlns:a16="http://schemas.microsoft.com/office/drawing/2014/main" id="{8599298A-8AA1-4312-8E98-1B32B16441A2}"/>
              </a:ext>
            </a:extLst>
          </p:cNvPr>
          <p:cNvCxnSpPr>
            <a:cxnSpLocks/>
            <a:stCxn id="127" idx="1"/>
            <a:endCxn id="124" idx="3"/>
          </p:cNvCxnSpPr>
          <p:nvPr/>
        </p:nvCxnSpPr>
        <p:spPr>
          <a:xfrm flipH="1">
            <a:off x="5018316" y="5748970"/>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מחבר ישר 130">
            <a:extLst>
              <a:ext uri="{FF2B5EF4-FFF2-40B4-BE49-F238E27FC236}">
                <a16:creationId xmlns:a16="http://schemas.microsoft.com/office/drawing/2014/main" id="{F0E5403C-C155-4E38-914F-14A80054A19F}"/>
              </a:ext>
            </a:extLst>
          </p:cNvPr>
          <p:cNvCxnSpPr>
            <a:cxnSpLocks/>
            <a:stCxn id="122" idx="1"/>
            <a:endCxn id="106" idx="3"/>
          </p:cNvCxnSpPr>
          <p:nvPr/>
        </p:nvCxnSpPr>
        <p:spPr>
          <a:xfrm flipH="1">
            <a:off x="3444317" y="5749103"/>
            <a:ext cx="2008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מחבר ישר 134">
            <a:extLst>
              <a:ext uri="{FF2B5EF4-FFF2-40B4-BE49-F238E27FC236}">
                <a16:creationId xmlns:a16="http://schemas.microsoft.com/office/drawing/2014/main" id="{8A0B1874-E870-49DD-A715-A4B97AC764C5}"/>
              </a:ext>
            </a:extLst>
          </p:cNvPr>
          <p:cNvCxnSpPr>
            <a:cxnSpLocks/>
            <a:stCxn id="108" idx="1"/>
            <a:endCxn id="127" idx="3"/>
          </p:cNvCxnSpPr>
          <p:nvPr/>
        </p:nvCxnSpPr>
        <p:spPr>
          <a:xfrm flipH="1">
            <a:off x="5556452" y="5748970"/>
            <a:ext cx="195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3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מבוא – מהם פלינדרומים </a:t>
            </a:r>
          </a:p>
        </p:txBody>
      </p:sp>
      <p:sp>
        <p:nvSpPr>
          <p:cNvPr id="3" name="מציין מיקום תוכן 2">
            <a:extLst>
              <a:ext uri="{FF2B5EF4-FFF2-40B4-BE49-F238E27FC236}">
                <a16:creationId xmlns:a16="http://schemas.microsoft.com/office/drawing/2014/main" id="{FC8E7CF8-EED0-482F-B639-90BA610A1FAF}"/>
              </a:ext>
            </a:extLst>
          </p:cNvPr>
          <p:cNvSpPr>
            <a:spLocks noGrp="1"/>
          </p:cNvSpPr>
          <p:nvPr>
            <p:ph idx="1"/>
          </p:nvPr>
        </p:nvSpPr>
        <p:spPr>
          <a:xfrm>
            <a:off x="703464" y="2050069"/>
            <a:ext cx="7886700" cy="4351338"/>
          </a:xfrm>
        </p:spPr>
        <p:txBody>
          <a:bodyPr>
            <a:normAutofit fontScale="77500" lnSpcReduction="20000"/>
          </a:bodyPr>
          <a:lstStyle/>
          <a:p>
            <a:pPr marL="0" indent="0" algn="just">
              <a:buNone/>
            </a:pPr>
            <a:r>
              <a:rPr lang="he-IL" dirty="0"/>
              <a:t>הסימטריה ההפוכה של פלינדרומים ו</a:t>
            </a:r>
            <a:r>
              <a:rPr lang="en-US" dirty="0"/>
              <a:t>IRs</a:t>
            </a:r>
            <a:r>
              <a:rPr lang="he-IL" dirty="0"/>
              <a:t> מאפשרת להם ליצור מבנים שניוניים דמויי ראש סיכה. </a:t>
            </a:r>
          </a:p>
          <a:p>
            <a:pPr marL="0" indent="0" algn="just">
              <a:buNone/>
            </a:pPr>
            <a:endParaRPr lang="he-IL" dirty="0"/>
          </a:p>
          <a:p>
            <a:pPr marL="0" indent="0" algn="just">
              <a:buNone/>
            </a:pPr>
            <a:r>
              <a:rPr lang="he-IL" dirty="0"/>
              <a:t>למבנים אלו תפקידים במגוון תהליכים ביולוגיים</a:t>
            </a:r>
            <a:r>
              <a:rPr lang="en-US" dirty="0"/>
              <a:t> </a:t>
            </a:r>
            <a:r>
              <a:rPr lang="he-IL" dirty="0"/>
              <a:t>:</a:t>
            </a:r>
          </a:p>
          <a:p>
            <a:pPr marL="0" indent="0" algn="just">
              <a:buNone/>
            </a:pPr>
            <a:endParaRPr lang="he-IL" dirty="0"/>
          </a:p>
          <a:p>
            <a:pPr algn="just"/>
            <a:r>
              <a:rPr lang="he-IL" dirty="0"/>
              <a:t>רצפי </a:t>
            </a:r>
            <a:r>
              <a:rPr lang="en-US" dirty="0"/>
              <a:t>IR</a:t>
            </a:r>
            <a:r>
              <a:rPr lang="he-IL" dirty="0"/>
              <a:t> נמצאים במוצאי ההכפלה של נגיפים, והם חיוניים ליכולת ההדבקה שלהם.</a:t>
            </a:r>
          </a:p>
          <a:p>
            <a:pPr algn="just"/>
            <a:endParaRPr lang="he-IL" dirty="0"/>
          </a:p>
          <a:p>
            <a:pPr algn="just"/>
            <a:r>
              <a:rPr lang="he-IL" dirty="0"/>
              <a:t>רצפי</a:t>
            </a:r>
            <a:r>
              <a:rPr lang="en-US" dirty="0"/>
              <a:t>IR  </a:t>
            </a:r>
            <a:r>
              <a:rPr lang="he-IL" dirty="0"/>
              <a:t> רבים נמצאים גם במוצאי ההכפלה של פלסמידים חיידקיים.</a:t>
            </a:r>
          </a:p>
          <a:p>
            <a:pPr marL="0" indent="0" algn="just">
              <a:buNone/>
            </a:pPr>
            <a:endParaRPr lang="he-IL" dirty="0"/>
          </a:p>
          <a:p>
            <a:pPr algn="just"/>
            <a:r>
              <a:rPr lang="he-IL" dirty="0"/>
              <a:t>תעתיקי </a:t>
            </a:r>
            <a:r>
              <a:rPr lang="en-US" dirty="0"/>
              <a:t>RNA</a:t>
            </a:r>
            <a:r>
              <a:rPr lang="he-IL" dirty="0"/>
              <a:t> המכילים רצפי </a:t>
            </a:r>
            <a:r>
              <a:rPr lang="en-US" dirty="0"/>
              <a:t>IR</a:t>
            </a:r>
            <a:r>
              <a:rPr lang="he-IL" dirty="0"/>
              <a:t> יכולים להשתתף בתהליכי השתקת גנים .</a:t>
            </a:r>
          </a:p>
        </p:txBody>
      </p:sp>
    </p:spTree>
    <p:extLst>
      <p:ext uri="{BB962C8B-B14F-4D97-AF65-F5344CB8AC3E}">
        <p14:creationId xmlns:p14="http://schemas.microsoft.com/office/powerpoint/2010/main" val="43569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he-IL" b="1" dirty="0">
                <a:solidFill>
                  <a:schemeClr val="bg1"/>
                </a:solidFill>
              </a:rPr>
              <a:t>מנגנוני היווצרות </a:t>
            </a:r>
            <a:r>
              <a:rPr lang="en-US" b="1" dirty="0">
                <a:solidFill>
                  <a:schemeClr val="bg1"/>
                </a:solidFill>
              </a:rPr>
              <a:t>IRs</a:t>
            </a:r>
            <a:endParaRPr lang="he-IL" b="1" dirty="0">
              <a:solidFill>
                <a:schemeClr val="bg1"/>
              </a:solidFill>
            </a:endParaRPr>
          </a:p>
        </p:txBody>
      </p:sp>
      <p:sp>
        <p:nvSpPr>
          <p:cNvPr id="3" name="מציין מיקום תוכן 2">
            <a:extLst>
              <a:ext uri="{FF2B5EF4-FFF2-40B4-BE49-F238E27FC236}">
                <a16:creationId xmlns:a16="http://schemas.microsoft.com/office/drawing/2014/main" id="{FC8E7CF8-EED0-482F-B639-90BA610A1FAF}"/>
              </a:ext>
            </a:extLst>
          </p:cNvPr>
          <p:cNvSpPr>
            <a:spLocks noGrp="1"/>
          </p:cNvSpPr>
          <p:nvPr>
            <p:ph idx="1"/>
          </p:nvPr>
        </p:nvSpPr>
        <p:spPr>
          <a:xfrm>
            <a:off x="703464" y="2050069"/>
            <a:ext cx="7886700" cy="4351338"/>
          </a:xfrm>
        </p:spPr>
        <p:txBody>
          <a:bodyPr>
            <a:normAutofit fontScale="92500" lnSpcReduction="10000"/>
          </a:bodyPr>
          <a:lstStyle/>
          <a:p>
            <a:pPr marL="0" indent="0" algn="just">
              <a:buNone/>
            </a:pPr>
            <a:r>
              <a:rPr lang="he-IL" sz="2400" dirty="0"/>
              <a:t>מנגנון אפשרי להיווצרות </a:t>
            </a:r>
            <a:r>
              <a:rPr lang="en-US" sz="2400" dirty="0"/>
              <a:t>IRs</a:t>
            </a:r>
            <a:r>
              <a:rPr lang="he-IL" sz="2400" dirty="0"/>
              <a:t> הוא רקומבינציה הומולוגית.</a:t>
            </a:r>
          </a:p>
          <a:p>
            <a:pPr marL="0" indent="0" algn="just">
              <a:buNone/>
            </a:pPr>
            <a:endParaRPr lang="he-IL" sz="2400" dirty="0"/>
          </a:p>
          <a:p>
            <a:pPr marL="0" indent="0" algn="just">
              <a:buNone/>
            </a:pPr>
            <a:r>
              <a:rPr lang="he-IL" sz="2400" dirty="0"/>
              <a:t>רקומבינציה הומולוגית היא תהליך שמשמש כמנגנון לתיקון שגיאות ב</a:t>
            </a:r>
            <a:r>
              <a:rPr lang="en-US" sz="2400" dirty="0"/>
              <a:t>DNA</a:t>
            </a:r>
            <a:r>
              <a:rPr lang="he-IL" sz="2400" dirty="0"/>
              <a:t>. בתהליך זה, נוצר שבר דו גדילי ב</a:t>
            </a:r>
            <a:r>
              <a:rPr lang="en-US" sz="2400" dirty="0"/>
              <a:t>DNA</a:t>
            </a:r>
            <a:r>
              <a:rPr lang="he-IL" sz="2400" dirty="0"/>
              <a:t>, ויש צורך לתקן אותו.</a:t>
            </a:r>
          </a:p>
          <a:p>
            <a:pPr marL="0" indent="0" algn="just">
              <a:buNone/>
            </a:pPr>
            <a:endParaRPr lang="he-IL" sz="2400" dirty="0"/>
          </a:p>
          <a:p>
            <a:pPr marL="0" indent="0" algn="just">
              <a:buNone/>
            </a:pPr>
            <a:r>
              <a:rPr lang="he-IL" sz="2400" dirty="0"/>
              <a:t>כאשר קיים בתא עותק תקין של הרצף, התא משתמש ברצף התקין כבסיס לתיקון הגדיל השבור. </a:t>
            </a:r>
          </a:p>
          <a:p>
            <a:pPr marL="0" indent="0" algn="just">
              <a:buNone/>
            </a:pPr>
            <a:endParaRPr lang="he-IL" sz="2400" dirty="0"/>
          </a:p>
          <a:p>
            <a:pPr marL="0" indent="0" algn="just">
              <a:buNone/>
            </a:pPr>
            <a:r>
              <a:rPr lang="he-IL" sz="2400" dirty="0"/>
              <a:t>בתהליך יצירת </a:t>
            </a:r>
            <a:r>
              <a:rPr lang="en-US" sz="2400" dirty="0"/>
              <a:t>IRs</a:t>
            </a:r>
            <a:r>
              <a:rPr lang="he-IL" sz="2400" dirty="0"/>
              <a:t> המבוסס על רקומבינציה הומולוגית, ההכפלה מתבססת על אחד מהשברים של הגדיל במקום על הרצף התקין.</a:t>
            </a:r>
          </a:p>
          <a:p>
            <a:pPr marL="0" indent="0" algn="just">
              <a:buNone/>
            </a:pPr>
            <a:endParaRPr lang="he-IL" sz="2400" dirty="0"/>
          </a:p>
          <a:p>
            <a:pPr marL="0" indent="0" algn="just">
              <a:buNone/>
            </a:pPr>
            <a:r>
              <a:rPr lang="he-IL" sz="2400" dirty="0"/>
              <a:t>כתוצאה מכך, השבר מתוקן ע"י יצירת </a:t>
            </a:r>
            <a:r>
              <a:rPr lang="en-US" sz="2400" dirty="0"/>
              <a:t>IR</a:t>
            </a:r>
            <a:r>
              <a:rPr lang="he-IL" sz="2400" dirty="0"/>
              <a:t> חדש.</a:t>
            </a:r>
            <a:endParaRPr lang="en-US" sz="2400" dirty="0"/>
          </a:p>
          <a:p>
            <a:pPr marL="0" indent="0" algn="just">
              <a:buNone/>
            </a:pPr>
            <a:endParaRPr lang="he-IL" sz="2400" dirty="0"/>
          </a:p>
        </p:txBody>
      </p:sp>
    </p:spTree>
    <p:extLst>
      <p:ext uri="{BB962C8B-B14F-4D97-AF65-F5344CB8AC3E}">
        <p14:creationId xmlns:p14="http://schemas.microsoft.com/office/powerpoint/2010/main" val="173051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en-US" b="1" dirty="0">
                <a:solidFill>
                  <a:schemeClr val="bg1"/>
                </a:solidFill>
              </a:rPr>
              <a:t>Template Switching</a:t>
            </a:r>
            <a:endParaRPr lang="he-IL" b="1" dirty="0">
              <a:solidFill>
                <a:schemeClr val="bg1"/>
              </a:solidFill>
            </a:endParaRPr>
          </a:p>
        </p:txBody>
      </p:sp>
      <p:sp>
        <p:nvSpPr>
          <p:cNvPr id="3" name="מציין מיקום תוכן 2">
            <a:extLst>
              <a:ext uri="{FF2B5EF4-FFF2-40B4-BE49-F238E27FC236}">
                <a16:creationId xmlns:a16="http://schemas.microsoft.com/office/drawing/2014/main" id="{FC8E7CF8-EED0-482F-B639-90BA610A1FAF}"/>
              </a:ext>
            </a:extLst>
          </p:cNvPr>
          <p:cNvSpPr>
            <a:spLocks noGrp="1"/>
          </p:cNvSpPr>
          <p:nvPr>
            <p:ph idx="1"/>
          </p:nvPr>
        </p:nvSpPr>
        <p:spPr>
          <a:xfrm>
            <a:off x="703464" y="2050069"/>
            <a:ext cx="7886700" cy="4351338"/>
          </a:xfrm>
        </p:spPr>
        <p:txBody>
          <a:bodyPr>
            <a:normAutofit fontScale="92500" lnSpcReduction="10000"/>
          </a:bodyPr>
          <a:lstStyle/>
          <a:p>
            <a:pPr marL="0" indent="0" algn="just">
              <a:buNone/>
            </a:pPr>
            <a:r>
              <a:rPr lang="he-IL" sz="2400" dirty="0"/>
              <a:t>מנגנון אפשרי נוסף הוא </a:t>
            </a:r>
            <a:r>
              <a:rPr lang="en-US" sz="2400" dirty="0"/>
              <a:t>template switching</a:t>
            </a:r>
            <a:r>
              <a:rPr lang="he-IL" sz="2400" dirty="0"/>
              <a:t>.</a:t>
            </a:r>
          </a:p>
          <a:p>
            <a:pPr marL="0" indent="0" algn="just">
              <a:buNone/>
            </a:pPr>
            <a:endParaRPr lang="he-IL" sz="2400" dirty="0"/>
          </a:p>
          <a:p>
            <a:pPr marL="0" indent="0" algn="just">
              <a:buNone/>
            </a:pPr>
            <a:r>
              <a:rPr lang="he-IL" sz="2400" dirty="0"/>
              <a:t>תהליך זה מתרחש בעת הכפלת ה</a:t>
            </a:r>
            <a:r>
              <a:rPr lang="en-US" sz="2400" dirty="0"/>
              <a:t>DNA</a:t>
            </a:r>
            <a:r>
              <a:rPr lang="he-IL" sz="2400" dirty="0"/>
              <a:t> בחלוקת התא. בעקבות עיקוב שנוצר במזלג ההכפלה, ה</a:t>
            </a:r>
            <a:r>
              <a:rPr lang="en-US" sz="2400" dirty="0"/>
              <a:t>DNA</a:t>
            </a:r>
            <a:r>
              <a:rPr lang="he-IL" sz="2400" dirty="0"/>
              <a:t> פולימרז מחליף את הגדיל שממנו הוא מעתיק. </a:t>
            </a:r>
          </a:p>
          <a:p>
            <a:pPr marL="0" indent="0" algn="just">
              <a:buNone/>
            </a:pPr>
            <a:endParaRPr lang="he-IL" sz="2400" dirty="0"/>
          </a:p>
          <a:p>
            <a:pPr algn="just"/>
            <a:r>
              <a:rPr lang="he-IL" sz="2400" dirty="0"/>
              <a:t>בשלב הראשון, </a:t>
            </a:r>
            <a:r>
              <a:rPr lang="he-IL" sz="2400" dirty="0" err="1"/>
              <a:t>מתועתקת</a:t>
            </a:r>
            <a:r>
              <a:rPr lang="he-IL" sz="2400" dirty="0"/>
              <a:t> הרגל הראשונה של </a:t>
            </a:r>
            <a:r>
              <a:rPr lang="en-US" sz="2400" dirty="0"/>
              <a:t>IR</a:t>
            </a:r>
            <a:r>
              <a:rPr lang="he-IL" sz="2400" dirty="0"/>
              <a:t> לא מושלם.</a:t>
            </a:r>
          </a:p>
          <a:p>
            <a:pPr algn="just"/>
            <a:endParaRPr lang="he-IL" sz="2400" dirty="0"/>
          </a:p>
          <a:p>
            <a:pPr algn="just"/>
            <a:r>
              <a:rPr lang="he-IL" sz="2400" dirty="0"/>
              <a:t>בשלב הבא, </a:t>
            </a:r>
            <a:r>
              <a:rPr lang="he-IL" sz="2400" dirty="0" err="1"/>
              <a:t>הפולימרז</a:t>
            </a:r>
            <a:r>
              <a:rPr lang="he-IL" sz="2400" dirty="0"/>
              <a:t> מחליף את גדיל ה</a:t>
            </a:r>
            <a:r>
              <a:rPr lang="en-US" sz="2400" dirty="0"/>
              <a:t>template</a:t>
            </a:r>
            <a:r>
              <a:rPr lang="he-IL" sz="2400" dirty="0"/>
              <a:t> שלו ומעתיק את הרגל השנייה של ה</a:t>
            </a:r>
            <a:r>
              <a:rPr lang="en-US" sz="2400" dirty="0"/>
              <a:t>IR</a:t>
            </a:r>
            <a:r>
              <a:rPr lang="he-IL" sz="2400" dirty="0"/>
              <a:t>.</a:t>
            </a:r>
          </a:p>
          <a:p>
            <a:pPr algn="just"/>
            <a:endParaRPr lang="he-IL" sz="2400" dirty="0"/>
          </a:p>
          <a:p>
            <a:pPr algn="just"/>
            <a:r>
              <a:rPr lang="he-IL" sz="2400" dirty="0"/>
              <a:t>בשלב האחרון, </a:t>
            </a:r>
            <a:r>
              <a:rPr lang="he-IL" sz="2400" dirty="0" err="1"/>
              <a:t>הפולימרז</a:t>
            </a:r>
            <a:r>
              <a:rPr lang="he-IL" sz="2400" dirty="0"/>
              <a:t> חוזר לגדיל המקורי.</a:t>
            </a:r>
            <a:endParaRPr lang="en-US" sz="2400" dirty="0"/>
          </a:p>
          <a:p>
            <a:pPr marL="0" indent="0">
              <a:buNone/>
            </a:pPr>
            <a:endParaRPr lang="he-IL" sz="2400" dirty="0"/>
          </a:p>
          <a:p>
            <a:pPr marL="0" indent="0">
              <a:buNone/>
            </a:pPr>
            <a:endParaRPr lang="he-IL" sz="2400" dirty="0"/>
          </a:p>
        </p:txBody>
      </p:sp>
    </p:spTree>
    <p:extLst>
      <p:ext uri="{BB962C8B-B14F-4D97-AF65-F5344CB8AC3E}">
        <p14:creationId xmlns:p14="http://schemas.microsoft.com/office/powerpoint/2010/main" val="389071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en-US" b="1" dirty="0">
                <a:solidFill>
                  <a:schemeClr val="bg1"/>
                </a:solidFill>
              </a:rPr>
              <a:t>Template Switching</a:t>
            </a:r>
            <a:endParaRPr lang="he-IL" b="1" dirty="0">
              <a:solidFill>
                <a:schemeClr val="bg1"/>
              </a:solidFill>
            </a:endParaRPr>
          </a:p>
        </p:txBody>
      </p:sp>
      <p:sp>
        <p:nvSpPr>
          <p:cNvPr id="3" name="מציין מיקום תוכן 2">
            <a:extLst>
              <a:ext uri="{FF2B5EF4-FFF2-40B4-BE49-F238E27FC236}">
                <a16:creationId xmlns:a16="http://schemas.microsoft.com/office/drawing/2014/main" id="{FC8E7CF8-EED0-482F-B639-90BA610A1FAF}"/>
              </a:ext>
            </a:extLst>
          </p:cNvPr>
          <p:cNvSpPr>
            <a:spLocks noGrp="1"/>
          </p:cNvSpPr>
          <p:nvPr>
            <p:ph idx="1"/>
          </p:nvPr>
        </p:nvSpPr>
        <p:spPr>
          <a:xfrm>
            <a:off x="703464" y="2050069"/>
            <a:ext cx="7886700" cy="4351338"/>
          </a:xfrm>
        </p:spPr>
        <p:txBody>
          <a:bodyPr>
            <a:normAutofit/>
          </a:bodyPr>
          <a:lstStyle/>
          <a:p>
            <a:pPr marL="0" indent="0" algn="just">
              <a:buNone/>
            </a:pPr>
            <a:r>
              <a:rPr lang="he-IL" sz="2400" dirty="0" err="1"/>
              <a:t>הפולימרז</a:t>
            </a:r>
            <a:r>
              <a:rPr lang="he-IL" sz="2400" dirty="0"/>
              <a:t> יכול לעבור לגדיל שהוא </a:t>
            </a:r>
            <a:r>
              <a:rPr lang="he-IL" sz="2400" dirty="0" err="1"/>
              <a:t>סינטז</a:t>
            </a:r>
            <a:r>
              <a:rPr lang="he-IL" sz="2400" dirty="0"/>
              <a:t> זה עתה (</a:t>
            </a:r>
            <a:r>
              <a:rPr lang="en-US" sz="2400" dirty="0"/>
              <a:t>intra</a:t>
            </a:r>
            <a:r>
              <a:rPr lang="he-IL" sz="2400" dirty="0"/>
              <a:t>) או אל גדיל התבנית השני (</a:t>
            </a:r>
            <a:r>
              <a:rPr lang="en-US" sz="2400" dirty="0"/>
              <a:t>inter</a:t>
            </a:r>
            <a:r>
              <a:rPr lang="he-IL" sz="2400" dirty="0"/>
              <a:t>).</a:t>
            </a:r>
          </a:p>
          <a:p>
            <a:pPr marL="0" indent="0">
              <a:buNone/>
            </a:pPr>
            <a:endParaRPr lang="he-IL" sz="2400" dirty="0"/>
          </a:p>
          <a:p>
            <a:pPr marL="0" indent="0">
              <a:buNone/>
            </a:pPr>
            <a:endParaRPr lang="he-IL" sz="2400" dirty="0"/>
          </a:p>
          <a:p>
            <a:pPr marL="0" indent="0">
              <a:buNone/>
            </a:pPr>
            <a:endParaRPr lang="he-IL" sz="2400" dirty="0"/>
          </a:p>
          <a:p>
            <a:pPr marL="0" indent="0">
              <a:buNone/>
            </a:pPr>
            <a:endParaRPr lang="he-IL" sz="2400" dirty="0"/>
          </a:p>
          <a:p>
            <a:pPr marL="0" indent="0">
              <a:buNone/>
            </a:pPr>
            <a:endParaRPr lang="he-IL" sz="2400" dirty="0"/>
          </a:p>
          <a:p>
            <a:pPr marL="0" indent="0">
              <a:buNone/>
            </a:pPr>
            <a:endParaRPr lang="he-IL" sz="2400" dirty="0"/>
          </a:p>
          <a:p>
            <a:pPr marL="0" indent="0">
              <a:buNone/>
            </a:pPr>
            <a:r>
              <a:rPr lang="he-IL" sz="2400" dirty="0"/>
              <a:t>באיור רואים תהליך של </a:t>
            </a:r>
            <a:r>
              <a:rPr lang="en-US" sz="2400" dirty="0"/>
              <a:t>template switching</a:t>
            </a:r>
            <a:r>
              <a:rPr lang="he-IL" sz="2400" dirty="0"/>
              <a:t> עם הגדיל השני (</a:t>
            </a:r>
            <a:r>
              <a:rPr lang="en-US" sz="2400" dirty="0"/>
              <a:t>inter</a:t>
            </a:r>
            <a:r>
              <a:rPr lang="he-IL" sz="2400" dirty="0"/>
              <a:t>).</a:t>
            </a:r>
          </a:p>
        </p:txBody>
      </p:sp>
      <p:pic>
        <p:nvPicPr>
          <p:cNvPr id="4" name="תמונה 3">
            <a:extLst>
              <a:ext uri="{FF2B5EF4-FFF2-40B4-BE49-F238E27FC236}">
                <a16:creationId xmlns:a16="http://schemas.microsoft.com/office/drawing/2014/main" id="{F9D982F5-2163-4F3D-8B66-E5FDAA1261F6}"/>
              </a:ext>
            </a:extLst>
          </p:cNvPr>
          <p:cNvPicPr/>
          <p:nvPr/>
        </p:nvPicPr>
        <p:blipFill>
          <a:blip r:embed="rId2"/>
          <a:stretch>
            <a:fillRect/>
          </a:stretch>
        </p:blipFill>
        <p:spPr>
          <a:xfrm>
            <a:off x="283181" y="3380091"/>
            <a:ext cx="4164127" cy="1836218"/>
          </a:xfrm>
          <a:prstGeom prst="rect">
            <a:avLst/>
          </a:prstGeom>
        </p:spPr>
      </p:pic>
      <p:pic>
        <p:nvPicPr>
          <p:cNvPr id="5" name="תמונה 4">
            <a:extLst>
              <a:ext uri="{FF2B5EF4-FFF2-40B4-BE49-F238E27FC236}">
                <a16:creationId xmlns:a16="http://schemas.microsoft.com/office/drawing/2014/main" id="{24756802-1C7C-43B0-91B8-078766B81F44}"/>
              </a:ext>
            </a:extLst>
          </p:cNvPr>
          <p:cNvPicPr/>
          <p:nvPr/>
        </p:nvPicPr>
        <p:blipFill>
          <a:blip r:embed="rId3"/>
          <a:stretch>
            <a:fillRect/>
          </a:stretch>
        </p:blipFill>
        <p:spPr>
          <a:xfrm>
            <a:off x="4867591" y="3445178"/>
            <a:ext cx="4264430" cy="1771131"/>
          </a:xfrm>
          <a:prstGeom prst="rect">
            <a:avLst/>
          </a:prstGeom>
        </p:spPr>
      </p:pic>
      <p:cxnSp>
        <p:nvCxnSpPr>
          <p:cNvPr id="7" name="מחבר חץ ישר 6">
            <a:extLst>
              <a:ext uri="{FF2B5EF4-FFF2-40B4-BE49-F238E27FC236}">
                <a16:creationId xmlns:a16="http://schemas.microsoft.com/office/drawing/2014/main" id="{DCEBD760-0F95-4A81-9FA7-9E3544180500}"/>
              </a:ext>
            </a:extLst>
          </p:cNvPr>
          <p:cNvCxnSpPr>
            <a:stCxn id="4" idx="3"/>
          </p:cNvCxnSpPr>
          <p:nvPr/>
        </p:nvCxnSpPr>
        <p:spPr>
          <a:xfrm>
            <a:off x="4447308" y="4298200"/>
            <a:ext cx="4202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72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DEF40C-3386-4EAD-AD0A-3EFC14FD2F87}"/>
              </a:ext>
            </a:extLst>
          </p:cNvPr>
          <p:cNvSpPr>
            <a:spLocks noGrp="1"/>
          </p:cNvSpPr>
          <p:nvPr>
            <p:ph type="title"/>
          </p:nvPr>
        </p:nvSpPr>
        <p:spPr>
          <a:xfrm>
            <a:off x="1257300" y="0"/>
            <a:ext cx="7886700" cy="1325563"/>
          </a:xfrm>
        </p:spPr>
        <p:txBody>
          <a:bodyPr/>
          <a:lstStyle/>
          <a:p>
            <a:pPr algn="r"/>
            <a:r>
              <a:rPr lang="en-US" b="1" dirty="0">
                <a:solidFill>
                  <a:schemeClr val="bg1"/>
                </a:solidFill>
              </a:rPr>
              <a:t>Template Switching</a:t>
            </a:r>
            <a:endParaRPr lang="he-IL" b="1" dirty="0">
              <a:solidFill>
                <a:schemeClr val="bg1"/>
              </a:solidFill>
            </a:endParaRPr>
          </a:p>
        </p:txBody>
      </p:sp>
      <p:sp>
        <p:nvSpPr>
          <p:cNvPr id="3" name="מציין מיקום תוכן 2">
            <a:extLst>
              <a:ext uri="{FF2B5EF4-FFF2-40B4-BE49-F238E27FC236}">
                <a16:creationId xmlns:a16="http://schemas.microsoft.com/office/drawing/2014/main" id="{FC8E7CF8-EED0-482F-B639-90BA610A1FAF}"/>
              </a:ext>
            </a:extLst>
          </p:cNvPr>
          <p:cNvSpPr>
            <a:spLocks noGrp="1"/>
          </p:cNvSpPr>
          <p:nvPr>
            <p:ph idx="1"/>
          </p:nvPr>
        </p:nvSpPr>
        <p:spPr>
          <a:xfrm>
            <a:off x="703464" y="1992790"/>
            <a:ext cx="7886700" cy="984074"/>
          </a:xfrm>
        </p:spPr>
        <p:txBody>
          <a:bodyPr>
            <a:normAutofit/>
          </a:bodyPr>
          <a:lstStyle/>
          <a:p>
            <a:pPr marL="0" indent="0" algn="just">
              <a:buNone/>
            </a:pPr>
            <a:r>
              <a:rPr lang="he-IL" sz="2400" dirty="0"/>
              <a:t>בסוף התהליך, נוצר לנו </a:t>
            </a:r>
            <a:r>
              <a:rPr lang="en-US" sz="2400" dirty="0"/>
              <a:t>IR</a:t>
            </a:r>
            <a:r>
              <a:rPr lang="he-IL" sz="2400" dirty="0"/>
              <a:t> חדש מושלם, לעומת </a:t>
            </a:r>
            <a:r>
              <a:rPr lang="en-US" sz="2400" dirty="0"/>
              <a:t>IR</a:t>
            </a:r>
            <a:r>
              <a:rPr lang="he-IL" sz="2400" dirty="0"/>
              <a:t> חלקי ולא מושלם שהיה בתחילת התהליך.</a:t>
            </a:r>
          </a:p>
        </p:txBody>
      </p:sp>
      <p:pic>
        <p:nvPicPr>
          <p:cNvPr id="4" name="תמונה 3">
            <a:extLst>
              <a:ext uri="{FF2B5EF4-FFF2-40B4-BE49-F238E27FC236}">
                <a16:creationId xmlns:a16="http://schemas.microsoft.com/office/drawing/2014/main" id="{F9D982F5-2163-4F3D-8B66-E5FDAA1261F6}"/>
              </a:ext>
            </a:extLst>
          </p:cNvPr>
          <p:cNvPicPr/>
          <p:nvPr/>
        </p:nvPicPr>
        <p:blipFill>
          <a:blip r:embed="rId2"/>
          <a:stretch>
            <a:fillRect/>
          </a:stretch>
        </p:blipFill>
        <p:spPr>
          <a:xfrm>
            <a:off x="295160" y="2876707"/>
            <a:ext cx="4164127" cy="1836218"/>
          </a:xfrm>
          <a:prstGeom prst="rect">
            <a:avLst/>
          </a:prstGeom>
        </p:spPr>
      </p:pic>
      <p:pic>
        <p:nvPicPr>
          <p:cNvPr id="5" name="תמונה 4">
            <a:extLst>
              <a:ext uri="{FF2B5EF4-FFF2-40B4-BE49-F238E27FC236}">
                <a16:creationId xmlns:a16="http://schemas.microsoft.com/office/drawing/2014/main" id="{24756802-1C7C-43B0-91B8-078766B81F44}"/>
              </a:ext>
            </a:extLst>
          </p:cNvPr>
          <p:cNvPicPr/>
          <p:nvPr/>
        </p:nvPicPr>
        <p:blipFill>
          <a:blip r:embed="rId3"/>
          <a:stretch>
            <a:fillRect/>
          </a:stretch>
        </p:blipFill>
        <p:spPr>
          <a:xfrm>
            <a:off x="4879570" y="2941794"/>
            <a:ext cx="4264430" cy="1771131"/>
          </a:xfrm>
          <a:prstGeom prst="rect">
            <a:avLst/>
          </a:prstGeom>
        </p:spPr>
      </p:pic>
      <p:cxnSp>
        <p:nvCxnSpPr>
          <p:cNvPr id="7" name="מחבר חץ ישר 6">
            <a:extLst>
              <a:ext uri="{FF2B5EF4-FFF2-40B4-BE49-F238E27FC236}">
                <a16:creationId xmlns:a16="http://schemas.microsoft.com/office/drawing/2014/main" id="{DCEBD760-0F95-4A81-9FA7-9E3544180500}"/>
              </a:ext>
            </a:extLst>
          </p:cNvPr>
          <p:cNvCxnSpPr>
            <a:stCxn id="4" idx="3"/>
          </p:cNvCxnSpPr>
          <p:nvPr/>
        </p:nvCxnSpPr>
        <p:spPr>
          <a:xfrm>
            <a:off x="4459287" y="3794816"/>
            <a:ext cx="4202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EE90E6A8-829E-4DB7-8889-7D11C3785B3B}"/>
              </a:ext>
            </a:extLst>
          </p:cNvPr>
          <p:cNvSpPr txBox="1"/>
          <p:nvPr/>
        </p:nvSpPr>
        <p:spPr>
          <a:xfrm>
            <a:off x="424830" y="5195752"/>
            <a:ext cx="332142" cy="369332"/>
          </a:xfrm>
          <a:prstGeom prst="rect">
            <a:avLst/>
          </a:prstGeom>
          <a:noFill/>
        </p:spPr>
        <p:txBody>
          <a:bodyPr wrap="square" rtlCol="1">
            <a:spAutoFit/>
          </a:bodyPr>
          <a:lstStyle/>
          <a:p>
            <a:r>
              <a:rPr lang="en-US" dirty="0">
                <a:solidFill>
                  <a:srgbClr val="FF0000"/>
                </a:solidFill>
              </a:rPr>
              <a:t>A</a:t>
            </a:r>
            <a:endParaRPr lang="he-IL" dirty="0">
              <a:solidFill>
                <a:srgbClr val="FF0000"/>
              </a:solidFill>
            </a:endParaRPr>
          </a:p>
        </p:txBody>
      </p:sp>
      <p:sp>
        <p:nvSpPr>
          <p:cNvPr id="9" name="תיבת טקסט 8">
            <a:extLst>
              <a:ext uri="{FF2B5EF4-FFF2-40B4-BE49-F238E27FC236}">
                <a16:creationId xmlns:a16="http://schemas.microsoft.com/office/drawing/2014/main" id="{856A3D1F-4866-4180-B1F4-961EA6D3E51F}"/>
              </a:ext>
            </a:extLst>
          </p:cNvPr>
          <p:cNvSpPr txBox="1"/>
          <p:nvPr/>
        </p:nvSpPr>
        <p:spPr>
          <a:xfrm>
            <a:off x="954950" y="5195619"/>
            <a:ext cx="304892" cy="369332"/>
          </a:xfrm>
          <a:prstGeom prst="rect">
            <a:avLst/>
          </a:prstGeom>
          <a:noFill/>
        </p:spPr>
        <p:txBody>
          <a:bodyPr wrap="square" rtlCol="1">
            <a:spAutoFit/>
          </a:bodyPr>
          <a:lstStyle/>
          <a:p>
            <a:r>
              <a:rPr lang="en-US" dirty="0"/>
              <a:t>T</a:t>
            </a:r>
            <a:endParaRPr lang="he-IL" dirty="0"/>
          </a:p>
        </p:txBody>
      </p:sp>
      <p:sp>
        <p:nvSpPr>
          <p:cNvPr id="10" name="תיבת טקסט 9">
            <a:extLst>
              <a:ext uri="{FF2B5EF4-FFF2-40B4-BE49-F238E27FC236}">
                <a16:creationId xmlns:a16="http://schemas.microsoft.com/office/drawing/2014/main" id="{54638AE3-1BB3-472F-A145-C756B7780709}"/>
              </a:ext>
            </a:extLst>
          </p:cNvPr>
          <p:cNvSpPr txBox="1"/>
          <p:nvPr/>
        </p:nvSpPr>
        <p:spPr>
          <a:xfrm>
            <a:off x="1457820" y="5195619"/>
            <a:ext cx="340158" cy="369332"/>
          </a:xfrm>
          <a:prstGeom prst="rect">
            <a:avLst/>
          </a:prstGeom>
          <a:noFill/>
        </p:spPr>
        <p:txBody>
          <a:bodyPr wrap="square" rtlCol="1">
            <a:spAutoFit/>
          </a:bodyPr>
          <a:lstStyle/>
          <a:p>
            <a:r>
              <a:rPr lang="en-US" dirty="0"/>
              <a:t>G</a:t>
            </a:r>
            <a:endParaRPr lang="he-IL" dirty="0"/>
          </a:p>
        </p:txBody>
      </p:sp>
      <p:cxnSp>
        <p:nvCxnSpPr>
          <p:cNvPr id="11" name="מחבר ישר 10">
            <a:extLst>
              <a:ext uri="{FF2B5EF4-FFF2-40B4-BE49-F238E27FC236}">
                <a16:creationId xmlns:a16="http://schemas.microsoft.com/office/drawing/2014/main" id="{E58B26F2-6EFA-4A8C-A48F-B15F57A5C8BA}"/>
              </a:ext>
            </a:extLst>
          </p:cNvPr>
          <p:cNvCxnSpPr>
            <a:cxnSpLocks/>
            <a:stCxn id="9" idx="1"/>
            <a:endCxn id="8" idx="3"/>
          </p:cNvCxnSpPr>
          <p:nvPr/>
        </p:nvCxnSpPr>
        <p:spPr>
          <a:xfrm flipH="1">
            <a:off x="756972" y="5380285"/>
            <a:ext cx="197978"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מחבר ישר 11">
            <a:extLst>
              <a:ext uri="{FF2B5EF4-FFF2-40B4-BE49-F238E27FC236}">
                <a16:creationId xmlns:a16="http://schemas.microsoft.com/office/drawing/2014/main" id="{C2E9F8B3-F5C7-45D0-9063-6B13F685C7CB}"/>
              </a:ext>
            </a:extLst>
          </p:cNvPr>
          <p:cNvCxnSpPr>
            <a:cxnSpLocks/>
            <a:stCxn id="10" idx="1"/>
            <a:endCxn id="9" idx="3"/>
          </p:cNvCxnSpPr>
          <p:nvPr/>
        </p:nvCxnSpPr>
        <p:spPr>
          <a:xfrm flipH="1">
            <a:off x="1259842" y="5380285"/>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תיבת טקסט 12">
            <a:extLst>
              <a:ext uri="{FF2B5EF4-FFF2-40B4-BE49-F238E27FC236}">
                <a16:creationId xmlns:a16="http://schemas.microsoft.com/office/drawing/2014/main" id="{5B28EAA2-7764-4840-A0F1-F92615A04BC4}"/>
              </a:ext>
            </a:extLst>
          </p:cNvPr>
          <p:cNvSpPr txBox="1"/>
          <p:nvPr/>
        </p:nvSpPr>
        <p:spPr>
          <a:xfrm>
            <a:off x="1995956" y="5195619"/>
            <a:ext cx="340158" cy="369332"/>
          </a:xfrm>
          <a:prstGeom prst="rect">
            <a:avLst/>
          </a:prstGeom>
          <a:noFill/>
        </p:spPr>
        <p:txBody>
          <a:bodyPr wrap="square" rtlCol="1">
            <a:spAutoFit/>
          </a:bodyPr>
          <a:lstStyle/>
          <a:p>
            <a:r>
              <a:rPr lang="en-US" dirty="0"/>
              <a:t>T</a:t>
            </a:r>
            <a:endParaRPr lang="he-IL" dirty="0"/>
          </a:p>
        </p:txBody>
      </p:sp>
      <p:cxnSp>
        <p:nvCxnSpPr>
          <p:cNvPr id="14" name="מחבר ישר 13">
            <a:extLst>
              <a:ext uri="{FF2B5EF4-FFF2-40B4-BE49-F238E27FC236}">
                <a16:creationId xmlns:a16="http://schemas.microsoft.com/office/drawing/2014/main" id="{6C4DDF87-3BD1-4BCF-BD86-B16518F86797}"/>
              </a:ext>
            </a:extLst>
          </p:cNvPr>
          <p:cNvCxnSpPr>
            <a:cxnSpLocks/>
            <a:stCxn id="10" idx="3"/>
            <a:endCxn id="13" idx="1"/>
          </p:cNvCxnSpPr>
          <p:nvPr/>
        </p:nvCxnSpPr>
        <p:spPr>
          <a:xfrm>
            <a:off x="1797978" y="5380285"/>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תיבת טקסט 14">
            <a:extLst>
              <a:ext uri="{FF2B5EF4-FFF2-40B4-BE49-F238E27FC236}">
                <a16:creationId xmlns:a16="http://schemas.microsoft.com/office/drawing/2014/main" id="{ACB731F0-B681-49F1-8D80-2E2FA25095B8}"/>
              </a:ext>
            </a:extLst>
          </p:cNvPr>
          <p:cNvSpPr txBox="1"/>
          <p:nvPr/>
        </p:nvSpPr>
        <p:spPr>
          <a:xfrm>
            <a:off x="2534092" y="5195619"/>
            <a:ext cx="340158" cy="369332"/>
          </a:xfrm>
          <a:prstGeom prst="rect">
            <a:avLst/>
          </a:prstGeom>
          <a:noFill/>
        </p:spPr>
        <p:txBody>
          <a:bodyPr wrap="square" rtlCol="1">
            <a:spAutoFit/>
          </a:bodyPr>
          <a:lstStyle/>
          <a:p>
            <a:r>
              <a:rPr lang="en-US" dirty="0"/>
              <a:t>G</a:t>
            </a:r>
            <a:endParaRPr lang="he-IL" dirty="0"/>
          </a:p>
        </p:txBody>
      </p:sp>
      <p:cxnSp>
        <p:nvCxnSpPr>
          <p:cNvPr id="16" name="מחבר ישר 15">
            <a:extLst>
              <a:ext uri="{FF2B5EF4-FFF2-40B4-BE49-F238E27FC236}">
                <a16:creationId xmlns:a16="http://schemas.microsoft.com/office/drawing/2014/main" id="{E2C001B4-CA3F-4CAE-9B14-D8BA15C17660}"/>
              </a:ext>
            </a:extLst>
          </p:cNvPr>
          <p:cNvCxnSpPr>
            <a:cxnSpLocks/>
            <a:stCxn id="15" idx="1"/>
            <a:endCxn id="13" idx="3"/>
          </p:cNvCxnSpPr>
          <p:nvPr/>
        </p:nvCxnSpPr>
        <p:spPr>
          <a:xfrm flipH="1">
            <a:off x="2336114" y="5380285"/>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61C20020-6DD1-47D4-B9DB-0191FF1BC798}"/>
              </a:ext>
            </a:extLst>
          </p:cNvPr>
          <p:cNvSpPr txBox="1"/>
          <p:nvPr/>
        </p:nvSpPr>
        <p:spPr>
          <a:xfrm>
            <a:off x="4686750" y="5195486"/>
            <a:ext cx="340158" cy="369332"/>
          </a:xfrm>
          <a:prstGeom prst="rect">
            <a:avLst/>
          </a:prstGeom>
          <a:noFill/>
        </p:spPr>
        <p:txBody>
          <a:bodyPr wrap="square" rtlCol="1">
            <a:spAutoFit/>
          </a:bodyPr>
          <a:lstStyle/>
          <a:p>
            <a:r>
              <a:rPr lang="en-US" dirty="0"/>
              <a:t>C</a:t>
            </a:r>
            <a:endParaRPr lang="he-IL" dirty="0"/>
          </a:p>
        </p:txBody>
      </p:sp>
      <p:sp>
        <p:nvSpPr>
          <p:cNvPr id="18" name="תיבת טקסט 17">
            <a:extLst>
              <a:ext uri="{FF2B5EF4-FFF2-40B4-BE49-F238E27FC236}">
                <a16:creationId xmlns:a16="http://schemas.microsoft.com/office/drawing/2014/main" id="{1C445A49-71F0-48AF-99B5-8CF4BE3B8DB4}"/>
              </a:ext>
            </a:extLst>
          </p:cNvPr>
          <p:cNvSpPr txBox="1"/>
          <p:nvPr/>
        </p:nvSpPr>
        <p:spPr>
          <a:xfrm>
            <a:off x="5216870" y="5195353"/>
            <a:ext cx="332142" cy="369332"/>
          </a:xfrm>
          <a:prstGeom prst="rect">
            <a:avLst/>
          </a:prstGeom>
          <a:noFill/>
        </p:spPr>
        <p:txBody>
          <a:bodyPr wrap="square" rtlCol="1">
            <a:spAutoFit/>
          </a:bodyPr>
          <a:lstStyle/>
          <a:p>
            <a:r>
              <a:rPr lang="en-US" dirty="0"/>
              <a:t>A</a:t>
            </a:r>
            <a:endParaRPr lang="he-IL" dirty="0"/>
          </a:p>
        </p:txBody>
      </p:sp>
      <p:sp>
        <p:nvSpPr>
          <p:cNvPr id="19" name="תיבת טקסט 18">
            <a:extLst>
              <a:ext uri="{FF2B5EF4-FFF2-40B4-BE49-F238E27FC236}">
                <a16:creationId xmlns:a16="http://schemas.microsoft.com/office/drawing/2014/main" id="{784DA6D2-57C3-42FC-A5AB-6F7000380E54}"/>
              </a:ext>
            </a:extLst>
          </p:cNvPr>
          <p:cNvSpPr txBox="1"/>
          <p:nvPr/>
        </p:nvSpPr>
        <p:spPr>
          <a:xfrm>
            <a:off x="5719740" y="5195353"/>
            <a:ext cx="340158" cy="369332"/>
          </a:xfrm>
          <a:prstGeom prst="rect">
            <a:avLst/>
          </a:prstGeom>
          <a:noFill/>
        </p:spPr>
        <p:txBody>
          <a:bodyPr wrap="square" rtlCol="1">
            <a:spAutoFit/>
          </a:bodyPr>
          <a:lstStyle/>
          <a:p>
            <a:r>
              <a:rPr lang="en-US" dirty="0"/>
              <a:t>C</a:t>
            </a:r>
            <a:endParaRPr lang="he-IL" dirty="0"/>
          </a:p>
        </p:txBody>
      </p:sp>
      <p:cxnSp>
        <p:nvCxnSpPr>
          <p:cNvPr id="20" name="מחבר ישר 19">
            <a:extLst>
              <a:ext uri="{FF2B5EF4-FFF2-40B4-BE49-F238E27FC236}">
                <a16:creationId xmlns:a16="http://schemas.microsoft.com/office/drawing/2014/main" id="{277B00DF-5ACF-444C-88F5-C60289464A2B}"/>
              </a:ext>
            </a:extLst>
          </p:cNvPr>
          <p:cNvCxnSpPr>
            <a:cxnSpLocks/>
            <a:stCxn id="17" idx="3"/>
            <a:endCxn id="18" idx="1"/>
          </p:cNvCxnSpPr>
          <p:nvPr/>
        </p:nvCxnSpPr>
        <p:spPr>
          <a:xfrm flipV="1">
            <a:off x="5026908" y="5380019"/>
            <a:ext cx="189962"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מחבר ישר 20">
            <a:extLst>
              <a:ext uri="{FF2B5EF4-FFF2-40B4-BE49-F238E27FC236}">
                <a16:creationId xmlns:a16="http://schemas.microsoft.com/office/drawing/2014/main" id="{6FBF574C-55E5-4CD5-928E-9C1FEDFC17AD}"/>
              </a:ext>
            </a:extLst>
          </p:cNvPr>
          <p:cNvCxnSpPr>
            <a:cxnSpLocks/>
            <a:stCxn id="19" idx="1"/>
            <a:endCxn id="18" idx="3"/>
          </p:cNvCxnSpPr>
          <p:nvPr/>
        </p:nvCxnSpPr>
        <p:spPr>
          <a:xfrm flipH="1">
            <a:off x="5549012" y="5380019"/>
            <a:ext cx="170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תיבת טקסט 21">
            <a:extLst>
              <a:ext uri="{FF2B5EF4-FFF2-40B4-BE49-F238E27FC236}">
                <a16:creationId xmlns:a16="http://schemas.microsoft.com/office/drawing/2014/main" id="{F8C73E32-BE13-46D9-8257-2D18274CDBFE}"/>
              </a:ext>
            </a:extLst>
          </p:cNvPr>
          <p:cNvSpPr txBox="1"/>
          <p:nvPr/>
        </p:nvSpPr>
        <p:spPr>
          <a:xfrm>
            <a:off x="6257876" y="5195353"/>
            <a:ext cx="340158" cy="369332"/>
          </a:xfrm>
          <a:prstGeom prst="rect">
            <a:avLst/>
          </a:prstGeom>
          <a:noFill/>
        </p:spPr>
        <p:txBody>
          <a:bodyPr wrap="square" rtlCol="1">
            <a:spAutoFit/>
          </a:bodyPr>
          <a:lstStyle/>
          <a:p>
            <a:r>
              <a:rPr lang="en-US" dirty="0"/>
              <a:t>A</a:t>
            </a:r>
            <a:endParaRPr lang="he-IL" dirty="0"/>
          </a:p>
        </p:txBody>
      </p:sp>
      <p:cxnSp>
        <p:nvCxnSpPr>
          <p:cNvPr id="23" name="מחבר ישר 22">
            <a:extLst>
              <a:ext uri="{FF2B5EF4-FFF2-40B4-BE49-F238E27FC236}">
                <a16:creationId xmlns:a16="http://schemas.microsoft.com/office/drawing/2014/main" id="{C53F7160-C199-4885-9C18-00AEBED4F2AA}"/>
              </a:ext>
            </a:extLst>
          </p:cNvPr>
          <p:cNvCxnSpPr>
            <a:cxnSpLocks/>
            <a:stCxn id="22" idx="1"/>
            <a:endCxn id="19" idx="3"/>
          </p:cNvCxnSpPr>
          <p:nvPr/>
        </p:nvCxnSpPr>
        <p:spPr>
          <a:xfrm flipH="1">
            <a:off x="6059898" y="5380019"/>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3BF8BDA4-D2B3-43A6-8597-CAD319F0BC1A}"/>
              </a:ext>
            </a:extLst>
          </p:cNvPr>
          <p:cNvSpPr txBox="1"/>
          <p:nvPr/>
        </p:nvSpPr>
        <p:spPr>
          <a:xfrm>
            <a:off x="6796012" y="5195353"/>
            <a:ext cx="340158" cy="369332"/>
          </a:xfrm>
          <a:prstGeom prst="rect">
            <a:avLst/>
          </a:prstGeom>
          <a:noFill/>
        </p:spPr>
        <p:txBody>
          <a:bodyPr wrap="square" rtlCol="1">
            <a:spAutoFit/>
          </a:bodyPr>
          <a:lstStyle/>
          <a:p>
            <a:r>
              <a:rPr lang="en-US" dirty="0">
                <a:solidFill>
                  <a:srgbClr val="FF0000"/>
                </a:solidFill>
              </a:rPr>
              <a:t>C</a:t>
            </a:r>
            <a:endParaRPr lang="he-IL" dirty="0">
              <a:solidFill>
                <a:srgbClr val="FF0000"/>
              </a:solidFill>
            </a:endParaRPr>
          </a:p>
        </p:txBody>
      </p:sp>
      <p:cxnSp>
        <p:nvCxnSpPr>
          <p:cNvPr id="25" name="מחבר ישר 24">
            <a:extLst>
              <a:ext uri="{FF2B5EF4-FFF2-40B4-BE49-F238E27FC236}">
                <a16:creationId xmlns:a16="http://schemas.microsoft.com/office/drawing/2014/main" id="{726AC943-E9CE-4186-9270-47F2818E0E26}"/>
              </a:ext>
            </a:extLst>
          </p:cNvPr>
          <p:cNvCxnSpPr>
            <a:cxnSpLocks/>
            <a:stCxn id="24" idx="1"/>
            <a:endCxn id="22" idx="3"/>
          </p:cNvCxnSpPr>
          <p:nvPr/>
        </p:nvCxnSpPr>
        <p:spPr>
          <a:xfrm flipH="1">
            <a:off x="6598034" y="5380019"/>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מחבר חץ ישר 25">
            <a:extLst>
              <a:ext uri="{FF2B5EF4-FFF2-40B4-BE49-F238E27FC236}">
                <a16:creationId xmlns:a16="http://schemas.microsoft.com/office/drawing/2014/main" id="{F263EFEB-A3BD-4344-8F1C-6B391B082095}"/>
              </a:ext>
            </a:extLst>
          </p:cNvPr>
          <p:cNvCxnSpPr/>
          <p:nvPr/>
        </p:nvCxnSpPr>
        <p:spPr>
          <a:xfrm>
            <a:off x="424830" y="5195486"/>
            <a:ext cx="2449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מחבר חץ ישר 26">
            <a:extLst>
              <a:ext uri="{FF2B5EF4-FFF2-40B4-BE49-F238E27FC236}">
                <a16:creationId xmlns:a16="http://schemas.microsoft.com/office/drawing/2014/main" id="{7117CE42-8272-49A0-A462-13BBA563D7AE}"/>
              </a:ext>
            </a:extLst>
          </p:cNvPr>
          <p:cNvCxnSpPr>
            <a:cxnSpLocks/>
          </p:cNvCxnSpPr>
          <p:nvPr/>
        </p:nvCxnSpPr>
        <p:spPr>
          <a:xfrm flipH="1">
            <a:off x="4572848" y="5195353"/>
            <a:ext cx="24023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תיבת טקסט 27">
            <a:extLst>
              <a:ext uri="{FF2B5EF4-FFF2-40B4-BE49-F238E27FC236}">
                <a16:creationId xmlns:a16="http://schemas.microsoft.com/office/drawing/2014/main" id="{B154E8F2-4432-4A3E-9B56-F9B0ED123AA7}"/>
              </a:ext>
            </a:extLst>
          </p:cNvPr>
          <p:cNvSpPr txBox="1"/>
          <p:nvPr/>
        </p:nvSpPr>
        <p:spPr>
          <a:xfrm>
            <a:off x="3075101" y="5195619"/>
            <a:ext cx="340158" cy="369332"/>
          </a:xfrm>
          <a:prstGeom prst="rect">
            <a:avLst/>
          </a:prstGeom>
          <a:noFill/>
        </p:spPr>
        <p:txBody>
          <a:bodyPr wrap="square" rtlCol="1">
            <a:spAutoFit/>
          </a:bodyPr>
          <a:lstStyle/>
          <a:p>
            <a:r>
              <a:rPr lang="en-US" dirty="0"/>
              <a:t>X</a:t>
            </a:r>
            <a:endParaRPr lang="he-IL" dirty="0"/>
          </a:p>
        </p:txBody>
      </p:sp>
      <p:sp>
        <p:nvSpPr>
          <p:cNvPr id="29" name="תיבת טקסט 28">
            <a:extLst>
              <a:ext uri="{FF2B5EF4-FFF2-40B4-BE49-F238E27FC236}">
                <a16:creationId xmlns:a16="http://schemas.microsoft.com/office/drawing/2014/main" id="{A1FE841D-9102-4473-A436-AB2D976EC85D}"/>
              </a:ext>
            </a:extLst>
          </p:cNvPr>
          <p:cNvSpPr txBox="1"/>
          <p:nvPr/>
        </p:nvSpPr>
        <p:spPr>
          <a:xfrm>
            <a:off x="3605221" y="5195486"/>
            <a:ext cx="332142" cy="369332"/>
          </a:xfrm>
          <a:prstGeom prst="rect">
            <a:avLst/>
          </a:prstGeom>
          <a:noFill/>
        </p:spPr>
        <p:txBody>
          <a:bodyPr wrap="square" rtlCol="1">
            <a:spAutoFit/>
          </a:bodyPr>
          <a:lstStyle/>
          <a:p>
            <a:r>
              <a:rPr lang="en-US" dirty="0"/>
              <a:t>…</a:t>
            </a:r>
            <a:endParaRPr lang="he-IL" dirty="0"/>
          </a:p>
        </p:txBody>
      </p:sp>
      <p:cxnSp>
        <p:nvCxnSpPr>
          <p:cNvPr id="31" name="מחבר ישר 30">
            <a:extLst>
              <a:ext uri="{FF2B5EF4-FFF2-40B4-BE49-F238E27FC236}">
                <a16:creationId xmlns:a16="http://schemas.microsoft.com/office/drawing/2014/main" id="{9742BED3-8F51-4C20-9E9D-87AA020B95F4}"/>
              </a:ext>
            </a:extLst>
          </p:cNvPr>
          <p:cNvCxnSpPr>
            <a:cxnSpLocks/>
            <a:stCxn id="28" idx="3"/>
            <a:endCxn id="29" idx="1"/>
          </p:cNvCxnSpPr>
          <p:nvPr/>
        </p:nvCxnSpPr>
        <p:spPr>
          <a:xfrm flipV="1">
            <a:off x="3415259" y="5380152"/>
            <a:ext cx="189962"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תיבת טקסט 32">
            <a:extLst>
              <a:ext uri="{FF2B5EF4-FFF2-40B4-BE49-F238E27FC236}">
                <a16:creationId xmlns:a16="http://schemas.microsoft.com/office/drawing/2014/main" id="{54969568-7190-4866-9FE7-2793AA8EFCCD}"/>
              </a:ext>
            </a:extLst>
          </p:cNvPr>
          <p:cNvSpPr txBox="1"/>
          <p:nvPr/>
        </p:nvSpPr>
        <p:spPr>
          <a:xfrm>
            <a:off x="4151373" y="5195486"/>
            <a:ext cx="340158" cy="369332"/>
          </a:xfrm>
          <a:prstGeom prst="rect">
            <a:avLst/>
          </a:prstGeom>
          <a:noFill/>
        </p:spPr>
        <p:txBody>
          <a:bodyPr wrap="square" rtlCol="1">
            <a:spAutoFit/>
          </a:bodyPr>
          <a:lstStyle/>
          <a:p>
            <a:r>
              <a:rPr lang="en-US" dirty="0"/>
              <a:t>X</a:t>
            </a:r>
            <a:endParaRPr lang="he-IL" dirty="0"/>
          </a:p>
        </p:txBody>
      </p:sp>
      <p:cxnSp>
        <p:nvCxnSpPr>
          <p:cNvPr id="34" name="מחבר ישר 33">
            <a:extLst>
              <a:ext uri="{FF2B5EF4-FFF2-40B4-BE49-F238E27FC236}">
                <a16:creationId xmlns:a16="http://schemas.microsoft.com/office/drawing/2014/main" id="{76433E91-AAC1-4468-AF97-93C861E424AB}"/>
              </a:ext>
            </a:extLst>
          </p:cNvPr>
          <p:cNvCxnSpPr>
            <a:cxnSpLocks/>
            <a:stCxn id="33" idx="1"/>
            <a:endCxn id="29" idx="3"/>
          </p:cNvCxnSpPr>
          <p:nvPr/>
        </p:nvCxnSpPr>
        <p:spPr>
          <a:xfrm flipH="1">
            <a:off x="3937363" y="5380152"/>
            <a:ext cx="21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4FE45BF2-7D0F-4025-8583-A85C8FC8D7D4}"/>
              </a:ext>
            </a:extLst>
          </p:cNvPr>
          <p:cNvCxnSpPr>
            <a:cxnSpLocks/>
            <a:stCxn id="28" idx="1"/>
            <a:endCxn id="15" idx="3"/>
          </p:cNvCxnSpPr>
          <p:nvPr/>
        </p:nvCxnSpPr>
        <p:spPr>
          <a:xfrm flipH="1">
            <a:off x="2874250" y="5380285"/>
            <a:ext cx="2008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9FBEF40A-58D5-4096-87B1-216FADD59CFA}"/>
              </a:ext>
            </a:extLst>
          </p:cNvPr>
          <p:cNvCxnSpPr>
            <a:cxnSpLocks/>
            <a:stCxn id="17" idx="1"/>
            <a:endCxn id="33" idx="3"/>
          </p:cNvCxnSpPr>
          <p:nvPr/>
        </p:nvCxnSpPr>
        <p:spPr>
          <a:xfrm flipH="1">
            <a:off x="4491531" y="5380152"/>
            <a:ext cx="195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מציין מיקום תוכן 2">
            <a:extLst>
              <a:ext uri="{FF2B5EF4-FFF2-40B4-BE49-F238E27FC236}">
                <a16:creationId xmlns:a16="http://schemas.microsoft.com/office/drawing/2014/main" id="{80F2C531-9ECF-45EE-AAE3-E840189C0582}"/>
              </a:ext>
            </a:extLst>
          </p:cNvPr>
          <p:cNvSpPr txBox="1">
            <a:spLocks/>
          </p:cNvSpPr>
          <p:nvPr/>
        </p:nvSpPr>
        <p:spPr>
          <a:xfrm>
            <a:off x="7334147" y="5183493"/>
            <a:ext cx="1256017" cy="618764"/>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400" dirty="0"/>
              <a:t>לפני :</a:t>
            </a:r>
            <a:r>
              <a:rPr lang="en-US" sz="2400" dirty="0"/>
              <a:t> </a:t>
            </a:r>
            <a:endParaRPr lang="he-IL" sz="2400" dirty="0"/>
          </a:p>
        </p:txBody>
      </p:sp>
      <p:sp>
        <p:nvSpPr>
          <p:cNvPr id="71" name="מציין מיקום תוכן 2">
            <a:extLst>
              <a:ext uri="{FF2B5EF4-FFF2-40B4-BE49-F238E27FC236}">
                <a16:creationId xmlns:a16="http://schemas.microsoft.com/office/drawing/2014/main" id="{8BC6CA06-A243-408C-936B-AA51231EA2CA}"/>
              </a:ext>
            </a:extLst>
          </p:cNvPr>
          <p:cNvSpPr txBox="1">
            <a:spLocks/>
          </p:cNvSpPr>
          <p:nvPr/>
        </p:nvSpPr>
        <p:spPr>
          <a:xfrm>
            <a:off x="7396915" y="6074376"/>
            <a:ext cx="1256017" cy="618764"/>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400" dirty="0"/>
              <a:t>אחרי :</a:t>
            </a:r>
            <a:r>
              <a:rPr lang="en-US" sz="2400" dirty="0"/>
              <a:t> </a:t>
            </a:r>
            <a:endParaRPr lang="he-IL" sz="2400" dirty="0"/>
          </a:p>
        </p:txBody>
      </p:sp>
      <p:sp>
        <p:nvSpPr>
          <p:cNvPr id="72" name="תיבת טקסט 71">
            <a:extLst>
              <a:ext uri="{FF2B5EF4-FFF2-40B4-BE49-F238E27FC236}">
                <a16:creationId xmlns:a16="http://schemas.microsoft.com/office/drawing/2014/main" id="{69547071-7327-4B73-957C-B4AB5573AF52}"/>
              </a:ext>
            </a:extLst>
          </p:cNvPr>
          <p:cNvSpPr txBox="1"/>
          <p:nvPr/>
        </p:nvSpPr>
        <p:spPr>
          <a:xfrm>
            <a:off x="447571" y="6072639"/>
            <a:ext cx="332142" cy="369332"/>
          </a:xfrm>
          <a:prstGeom prst="rect">
            <a:avLst/>
          </a:prstGeom>
          <a:noFill/>
        </p:spPr>
        <p:txBody>
          <a:bodyPr wrap="square" rtlCol="1">
            <a:spAutoFit/>
          </a:bodyPr>
          <a:lstStyle/>
          <a:p>
            <a:r>
              <a:rPr lang="en-US" dirty="0">
                <a:solidFill>
                  <a:srgbClr val="00B050"/>
                </a:solidFill>
              </a:rPr>
              <a:t>A</a:t>
            </a:r>
            <a:endParaRPr lang="he-IL" dirty="0">
              <a:solidFill>
                <a:srgbClr val="00B050"/>
              </a:solidFill>
            </a:endParaRPr>
          </a:p>
        </p:txBody>
      </p:sp>
      <p:sp>
        <p:nvSpPr>
          <p:cNvPr id="73" name="תיבת טקסט 72">
            <a:extLst>
              <a:ext uri="{FF2B5EF4-FFF2-40B4-BE49-F238E27FC236}">
                <a16:creationId xmlns:a16="http://schemas.microsoft.com/office/drawing/2014/main" id="{661A46BB-DC8B-4847-B066-F13C23FF7FF3}"/>
              </a:ext>
            </a:extLst>
          </p:cNvPr>
          <p:cNvSpPr txBox="1"/>
          <p:nvPr/>
        </p:nvSpPr>
        <p:spPr>
          <a:xfrm>
            <a:off x="977691" y="6072506"/>
            <a:ext cx="304892" cy="369332"/>
          </a:xfrm>
          <a:prstGeom prst="rect">
            <a:avLst/>
          </a:prstGeom>
          <a:noFill/>
        </p:spPr>
        <p:txBody>
          <a:bodyPr wrap="square" rtlCol="1">
            <a:spAutoFit/>
          </a:bodyPr>
          <a:lstStyle/>
          <a:p>
            <a:r>
              <a:rPr lang="en-US" dirty="0"/>
              <a:t>T</a:t>
            </a:r>
            <a:endParaRPr lang="he-IL" dirty="0"/>
          </a:p>
        </p:txBody>
      </p:sp>
      <p:sp>
        <p:nvSpPr>
          <p:cNvPr id="74" name="תיבת טקסט 73">
            <a:extLst>
              <a:ext uri="{FF2B5EF4-FFF2-40B4-BE49-F238E27FC236}">
                <a16:creationId xmlns:a16="http://schemas.microsoft.com/office/drawing/2014/main" id="{61777AC7-3AA2-4EC3-BFC0-28C970281AE2}"/>
              </a:ext>
            </a:extLst>
          </p:cNvPr>
          <p:cNvSpPr txBox="1"/>
          <p:nvPr/>
        </p:nvSpPr>
        <p:spPr>
          <a:xfrm>
            <a:off x="1480561" y="6072506"/>
            <a:ext cx="340158" cy="369332"/>
          </a:xfrm>
          <a:prstGeom prst="rect">
            <a:avLst/>
          </a:prstGeom>
          <a:noFill/>
        </p:spPr>
        <p:txBody>
          <a:bodyPr wrap="square" rtlCol="1">
            <a:spAutoFit/>
          </a:bodyPr>
          <a:lstStyle/>
          <a:p>
            <a:r>
              <a:rPr lang="en-US" dirty="0"/>
              <a:t>G</a:t>
            </a:r>
            <a:endParaRPr lang="he-IL" dirty="0"/>
          </a:p>
        </p:txBody>
      </p:sp>
      <p:cxnSp>
        <p:nvCxnSpPr>
          <p:cNvPr id="75" name="מחבר ישר 74">
            <a:extLst>
              <a:ext uri="{FF2B5EF4-FFF2-40B4-BE49-F238E27FC236}">
                <a16:creationId xmlns:a16="http://schemas.microsoft.com/office/drawing/2014/main" id="{62357E10-489A-420D-B0E2-53DE451D9602}"/>
              </a:ext>
            </a:extLst>
          </p:cNvPr>
          <p:cNvCxnSpPr>
            <a:cxnSpLocks/>
            <a:stCxn id="73" idx="1"/>
            <a:endCxn id="72" idx="3"/>
          </p:cNvCxnSpPr>
          <p:nvPr/>
        </p:nvCxnSpPr>
        <p:spPr>
          <a:xfrm flipH="1">
            <a:off x="779713" y="6257172"/>
            <a:ext cx="197978"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מחבר ישר 75">
            <a:extLst>
              <a:ext uri="{FF2B5EF4-FFF2-40B4-BE49-F238E27FC236}">
                <a16:creationId xmlns:a16="http://schemas.microsoft.com/office/drawing/2014/main" id="{98E31CE7-75C7-4DFC-9E7F-0CC03E23FCD1}"/>
              </a:ext>
            </a:extLst>
          </p:cNvPr>
          <p:cNvCxnSpPr>
            <a:cxnSpLocks/>
            <a:stCxn id="74" idx="1"/>
            <a:endCxn id="73" idx="3"/>
          </p:cNvCxnSpPr>
          <p:nvPr/>
        </p:nvCxnSpPr>
        <p:spPr>
          <a:xfrm flipH="1">
            <a:off x="1282583" y="6257172"/>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תיבת טקסט 76">
            <a:extLst>
              <a:ext uri="{FF2B5EF4-FFF2-40B4-BE49-F238E27FC236}">
                <a16:creationId xmlns:a16="http://schemas.microsoft.com/office/drawing/2014/main" id="{8C6F6B47-3A16-4381-B574-09034A59071B}"/>
              </a:ext>
            </a:extLst>
          </p:cNvPr>
          <p:cNvSpPr txBox="1"/>
          <p:nvPr/>
        </p:nvSpPr>
        <p:spPr>
          <a:xfrm>
            <a:off x="2018697" y="6072506"/>
            <a:ext cx="340158" cy="369332"/>
          </a:xfrm>
          <a:prstGeom prst="rect">
            <a:avLst/>
          </a:prstGeom>
          <a:noFill/>
        </p:spPr>
        <p:txBody>
          <a:bodyPr wrap="square" rtlCol="1">
            <a:spAutoFit/>
          </a:bodyPr>
          <a:lstStyle/>
          <a:p>
            <a:r>
              <a:rPr lang="en-US" dirty="0"/>
              <a:t>T</a:t>
            </a:r>
            <a:endParaRPr lang="he-IL" dirty="0"/>
          </a:p>
        </p:txBody>
      </p:sp>
      <p:cxnSp>
        <p:nvCxnSpPr>
          <p:cNvPr id="78" name="מחבר ישר 77">
            <a:extLst>
              <a:ext uri="{FF2B5EF4-FFF2-40B4-BE49-F238E27FC236}">
                <a16:creationId xmlns:a16="http://schemas.microsoft.com/office/drawing/2014/main" id="{CCE918AF-5F6C-40BC-9656-46400701CC1B}"/>
              </a:ext>
            </a:extLst>
          </p:cNvPr>
          <p:cNvCxnSpPr>
            <a:cxnSpLocks/>
            <a:stCxn id="74" idx="3"/>
            <a:endCxn id="77" idx="1"/>
          </p:cNvCxnSpPr>
          <p:nvPr/>
        </p:nvCxnSpPr>
        <p:spPr>
          <a:xfrm>
            <a:off x="1820719" y="6257172"/>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תיבת טקסט 78">
            <a:extLst>
              <a:ext uri="{FF2B5EF4-FFF2-40B4-BE49-F238E27FC236}">
                <a16:creationId xmlns:a16="http://schemas.microsoft.com/office/drawing/2014/main" id="{649E7FE6-2209-46ED-9A03-1C784DE6118D}"/>
              </a:ext>
            </a:extLst>
          </p:cNvPr>
          <p:cNvSpPr txBox="1"/>
          <p:nvPr/>
        </p:nvSpPr>
        <p:spPr>
          <a:xfrm>
            <a:off x="2556833" y="6072506"/>
            <a:ext cx="340158" cy="369332"/>
          </a:xfrm>
          <a:prstGeom prst="rect">
            <a:avLst/>
          </a:prstGeom>
          <a:noFill/>
        </p:spPr>
        <p:txBody>
          <a:bodyPr wrap="square" rtlCol="1">
            <a:spAutoFit/>
          </a:bodyPr>
          <a:lstStyle/>
          <a:p>
            <a:r>
              <a:rPr lang="en-US" dirty="0"/>
              <a:t>G</a:t>
            </a:r>
            <a:endParaRPr lang="he-IL" dirty="0"/>
          </a:p>
        </p:txBody>
      </p:sp>
      <p:cxnSp>
        <p:nvCxnSpPr>
          <p:cNvPr id="80" name="מחבר ישר 79">
            <a:extLst>
              <a:ext uri="{FF2B5EF4-FFF2-40B4-BE49-F238E27FC236}">
                <a16:creationId xmlns:a16="http://schemas.microsoft.com/office/drawing/2014/main" id="{F4FE2DF5-509D-4B56-BF0F-0FC996CD9A5A}"/>
              </a:ext>
            </a:extLst>
          </p:cNvPr>
          <p:cNvCxnSpPr>
            <a:cxnSpLocks/>
            <a:stCxn id="79" idx="1"/>
            <a:endCxn id="77" idx="3"/>
          </p:cNvCxnSpPr>
          <p:nvPr/>
        </p:nvCxnSpPr>
        <p:spPr>
          <a:xfrm flipH="1">
            <a:off x="2358855" y="6257172"/>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תיבת טקסט 80">
            <a:extLst>
              <a:ext uri="{FF2B5EF4-FFF2-40B4-BE49-F238E27FC236}">
                <a16:creationId xmlns:a16="http://schemas.microsoft.com/office/drawing/2014/main" id="{37B05F10-8719-4C04-8E79-DA9983105831}"/>
              </a:ext>
            </a:extLst>
          </p:cNvPr>
          <p:cNvSpPr txBox="1"/>
          <p:nvPr/>
        </p:nvSpPr>
        <p:spPr>
          <a:xfrm>
            <a:off x="4709491" y="6072373"/>
            <a:ext cx="340158" cy="369332"/>
          </a:xfrm>
          <a:prstGeom prst="rect">
            <a:avLst/>
          </a:prstGeom>
          <a:noFill/>
        </p:spPr>
        <p:txBody>
          <a:bodyPr wrap="square" rtlCol="1">
            <a:spAutoFit/>
          </a:bodyPr>
          <a:lstStyle/>
          <a:p>
            <a:r>
              <a:rPr lang="en-US" dirty="0"/>
              <a:t>C</a:t>
            </a:r>
            <a:endParaRPr lang="he-IL" dirty="0"/>
          </a:p>
        </p:txBody>
      </p:sp>
      <p:sp>
        <p:nvSpPr>
          <p:cNvPr id="82" name="תיבת טקסט 81">
            <a:extLst>
              <a:ext uri="{FF2B5EF4-FFF2-40B4-BE49-F238E27FC236}">
                <a16:creationId xmlns:a16="http://schemas.microsoft.com/office/drawing/2014/main" id="{BBD3A67D-C535-47F1-AA37-2591B3FECC4C}"/>
              </a:ext>
            </a:extLst>
          </p:cNvPr>
          <p:cNvSpPr txBox="1"/>
          <p:nvPr/>
        </p:nvSpPr>
        <p:spPr>
          <a:xfrm>
            <a:off x="5239611" y="6072240"/>
            <a:ext cx="332142" cy="369332"/>
          </a:xfrm>
          <a:prstGeom prst="rect">
            <a:avLst/>
          </a:prstGeom>
          <a:noFill/>
        </p:spPr>
        <p:txBody>
          <a:bodyPr wrap="square" rtlCol="1">
            <a:spAutoFit/>
          </a:bodyPr>
          <a:lstStyle/>
          <a:p>
            <a:r>
              <a:rPr lang="en-US" dirty="0"/>
              <a:t>A</a:t>
            </a:r>
            <a:endParaRPr lang="he-IL" dirty="0"/>
          </a:p>
        </p:txBody>
      </p:sp>
      <p:sp>
        <p:nvSpPr>
          <p:cNvPr id="83" name="תיבת טקסט 82">
            <a:extLst>
              <a:ext uri="{FF2B5EF4-FFF2-40B4-BE49-F238E27FC236}">
                <a16:creationId xmlns:a16="http://schemas.microsoft.com/office/drawing/2014/main" id="{F976C211-1BFF-4C3D-AF53-C415A00F6951}"/>
              </a:ext>
            </a:extLst>
          </p:cNvPr>
          <p:cNvSpPr txBox="1"/>
          <p:nvPr/>
        </p:nvSpPr>
        <p:spPr>
          <a:xfrm>
            <a:off x="5742481" y="6072240"/>
            <a:ext cx="340158" cy="369332"/>
          </a:xfrm>
          <a:prstGeom prst="rect">
            <a:avLst/>
          </a:prstGeom>
          <a:noFill/>
        </p:spPr>
        <p:txBody>
          <a:bodyPr wrap="square" rtlCol="1">
            <a:spAutoFit/>
          </a:bodyPr>
          <a:lstStyle/>
          <a:p>
            <a:r>
              <a:rPr lang="en-US" dirty="0"/>
              <a:t>C</a:t>
            </a:r>
            <a:endParaRPr lang="he-IL" dirty="0"/>
          </a:p>
        </p:txBody>
      </p:sp>
      <p:cxnSp>
        <p:nvCxnSpPr>
          <p:cNvPr id="84" name="מחבר ישר 83">
            <a:extLst>
              <a:ext uri="{FF2B5EF4-FFF2-40B4-BE49-F238E27FC236}">
                <a16:creationId xmlns:a16="http://schemas.microsoft.com/office/drawing/2014/main" id="{9C08FDD3-402E-4E18-B80F-0880EF7F2AC2}"/>
              </a:ext>
            </a:extLst>
          </p:cNvPr>
          <p:cNvCxnSpPr>
            <a:cxnSpLocks/>
            <a:stCxn id="81" idx="3"/>
            <a:endCxn id="82" idx="1"/>
          </p:cNvCxnSpPr>
          <p:nvPr/>
        </p:nvCxnSpPr>
        <p:spPr>
          <a:xfrm flipV="1">
            <a:off x="5049649" y="6256906"/>
            <a:ext cx="189962"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a:extLst>
              <a:ext uri="{FF2B5EF4-FFF2-40B4-BE49-F238E27FC236}">
                <a16:creationId xmlns:a16="http://schemas.microsoft.com/office/drawing/2014/main" id="{E08581F5-9F10-4AF2-B66A-CFDCAB5ACC41}"/>
              </a:ext>
            </a:extLst>
          </p:cNvPr>
          <p:cNvCxnSpPr>
            <a:cxnSpLocks/>
            <a:stCxn id="83" idx="1"/>
            <a:endCxn id="82" idx="3"/>
          </p:cNvCxnSpPr>
          <p:nvPr/>
        </p:nvCxnSpPr>
        <p:spPr>
          <a:xfrm flipH="1">
            <a:off x="5571753" y="6256906"/>
            <a:ext cx="170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תיבת טקסט 85">
            <a:extLst>
              <a:ext uri="{FF2B5EF4-FFF2-40B4-BE49-F238E27FC236}">
                <a16:creationId xmlns:a16="http://schemas.microsoft.com/office/drawing/2014/main" id="{F5F7FF2E-2BEF-456D-B4A9-855F0F1363D8}"/>
              </a:ext>
            </a:extLst>
          </p:cNvPr>
          <p:cNvSpPr txBox="1"/>
          <p:nvPr/>
        </p:nvSpPr>
        <p:spPr>
          <a:xfrm>
            <a:off x="6280617" y="6072240"/>
            <a:ext cx="340158" cy="369332"/>
          </a:xfrm>
          <a:prstGeom prst="rect">
            <a:avLst/>
          </a:prstGeom>
          <a:noFill/>
        </p:spPr>
        <p:txBody>
          <a:bodyPr wrap="square" rtlCol="1">
            <a:spAutoFit/>
          </a:bodyPr>
          <a:lstStyle/>
          <a:p>
            <a:r>
              <a:rPr lang="en-US" dirty="0"/>
              <a:t>A</a:t>
            </a:r>
            <a:endParaRPr lang="he-IL" dirty="0"/>
          </a:p>
        </p:txBody>
      </p:sp>
      <p:cxnSp>
        <p:nvCxnSpPr>
          <p:cNvPr id="87" name="מחבר ישר 86">
            <a:extLst>
              <a:ext uri="{FF2B5EF4-FFF2-40B4-BE49-F238E27FC236}">
                <a16:creationId xmlns:a16="http://schemas.microsoft.com/office/drawing/2014/main" id="{5A1EA36B-3A59-4911-9E87-A0E94173FAED}"/>
              </a:ext>
            </a:extLst>
          </p:cNvPr>
          <p:cNvCxnSpPr>
            <a:cxnSpLocks/>
            <a:stCxn id="86" idx="1"/>
            <a:endCxn id="83" idx="3"/>
          </p:cNvCxnSpPr>
          <p:nvPr/>
        </p:nvCxnSpPr>
        <p:spPr>
          <a:xfrm flipH="1">
            <a:off x="6082639" y="6256906"/>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תיבת טקסט 87">
            <a:extLst>
              <a:ext uri="{FF2B5EF4-FFF2-40B4-BE49-F238E27FC236}">
                <a16:creationId xmlns:a16="http://schemas.microsoft.com/office/drawing/2014/main" id="{231482AE-6B7A-491D-9B22-822359921491}"/>
              </a:ext>
            </a:extLst>
          </p:cNvPr>
          <p:cNvSpPr txBox="1"/>
          <p:nvPr/>
        </p:nvSpPr>
        <p:spPr>
          <a:xfrm>
            <a:off x="6818753" y="6072240"/>
            <a:ext cx="340158" cy="369332"/>
          </a:xfrm>
          <a:prstGeom prst="rect">
            <a:avLst/>
          </a:prstGeom>
          <a:noFill/>
        </p:spPr>
        <p:txBody>
          <a:bodyPr wrap="square" rtlCol="1">
            <a:spAutoFit/>
          </a:bodyPr>
          <a:lstStyle/>
          <a:p>
            <a:r>
              <a:rPr lang="en-US" dirty="0">
                <a:solidFill>
                  <a:srgbClr val="00B050"/>
                </a:solidFill>
              </a:rPr>
              <a:t>T</a:t>
            </a:r>
            <a:endParaRPr lang="he-IL" dirty="0">
              <a:solidFill>
                <a:srgbClr val="00B050"/>
              </a:solidFill>
            </a:endParaRPr>
          </a:p>
        </p:txBody>
      </p:sp>
      <p:cxnSp>
        <p:nvCxnSpPr>
          <p:cNvPr id="89" name="מחבר ישר 88">
            <a:extLst>
              <a:ext uri="{FF2B5EF4-FFF2-40B4-BE49-F238E27FC236}">
                <a16:creationId xmlns:a16="http://schemas.microsoft.com/office/drawing/2014/main" id="{C291E079-4394-471A-96C3-0E210401DC9C}"/>
              </a:ext>
            </a:extLst>
          </p:cNvPr>
          <p:cNvCxnSpPr>
            <a:cxnSpLocks/>
            <a:stCxn id="88" idx="1"/>
            <a:endCxn id="86" idx="3"/>
          </p:cNvCxnSpPr>
          <p:nvPr/>
        </p:nvCxnSpPr>
        <p:spPr>
          <a:xfrm flipH="1">
            <a:off x="6620775" y="6256906"/>
            <a:ext cx="197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מחבר חץ ישר 89">
            <a:extLst>
              <a:ext uri="{FF2B5EF4-FFF2-40B4-BE49-F238E27FC236}">
                <a16:creationId xmlns:a16="http://schemas.microsoft.com/office/drawing/2014/main" id="{BF9CA636-2826-4ECC-98BC-6EF66AC237BB}"/>
              </a:ext>
            </a:extLst>
          </p:cNvPr>
          <p:cNvCxnSpPr/>
          <p:nvPr/>
        </p:nvCxnSpPr>
        <p:spPr>
          <a:xfrm>
            <a:off x="447571" y="6072373"/>
            <a:ext cx="2449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מחבר חץ ישר 90">
            <a:extLst>
              <a:ext uri="{FF2B5EF4-FFF2-40B4-BE49-F238E27FC236}">
                <a16:creationId xmlns:a16="http://schemas.microsoft.com/office/drawing/2014/main" id="{D7D54A0E-CED2-4188-8D1E-DC4F03B8D0D7}"/>
              </a:ext>
            </a:extLst>
          </p:cNvPr>
          <p:cNvCxnSpPr>
            <a:cxnSpLocks/>
          </p:cNvCxnSpPr>
          <p:nvPr/>
        </p:nvCxnSpPr>
        <p:spPr>
          <a:xfrm flipH="1">
            <a:off x="4595589" y="6072240"/>
            <a:ext cx="24023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תיבת טקסט 91">
            <a:extLst>
              <a:ext uri="{FF2B5EF4-FFF2-40B4-BE49-F238E27FC236}">
                <a16:creationId xmlns:a16="http://schemas.microsoft.com/office/drawing/2014/main" id="{73FA73E3-28FE-4707-86F4-FDFF63B2840E}"/>
              </a:ext>
            </a:extLst>
          </p:cNvPr>
          <p:cNvSpPr txBox="1"/>
          <p:nvPr/>
        </p:nvSpPr>
        <p:spPr>
          <a:xfrm>
            <a:off x="3097842" y="6072506"/>
            <a:ext cx="340158" cy="369332"/>
          </a:xfrm>
          <a:prstGeom prst="rect">
            <a:avLst/>
          </a:prstGeom>
          <a:noFill/>
        </p:spPr>
        <p:txBody>
          <a:bodyPr wrap="square" rtlCol="1">
            <a:spAutoFit/>
          </a:bodyPr>
          <a:lstStyle/>
          <a:p>
            <a:r>
              <a:rPr lang="en-US" dirty="0"/>
              <a:t>X</a:t>
            </a:r>
            <a:endParaRPr lang="he-IL" dirty="0"/>
          </a:p>
        </p:txBody>
      </p:sp>
      <p:sp>
        <p:nvSpPr>
          <p:cNvPr id="93" name="תיבת טקסט 92">
            <a:extLst>
              <a:ext uri="{FF2B5EF4-FFF2-40B4-BE49-F238E27FC236}">
                <a16:creationId xmlns:a16="http://schemas.microsoft.com/office/drawing/2014/main" id="{51CD4AB4-CF31-49D2-83FE-2BE3A70BB9BB}"/>
              </a:ext>
            </a:extLst>
          </p:cNvPr>
          <p:cNvSpPr txBox="1"/>
          <p:nvPr/>
        </p:nvSpPr>
        <p:spPr>
          <a:xfrm>
            <a:off x="3627962" y="6072373"/>
            <a:ext cx="332142" cy="369332"/>
          </a:xfrm>
          <a:prstGeom prst="rect">
            <a:avLst/>
          </a:prstGeom>
          <a:noFill/>
        </p:spPr>
        <p:txBody>
          <a:bodyPr wrap="square" rtlCol="1">
            <a:spAutoFit/>
          </a:bodyPr>
          <a:lstStyle/>
          <a:p>
            <a:r>
              <a:rPr lang="en-US" dirty="0"/>
              <a:t>…</a:t>
            </a:r>
            <a:endParaRPr lang="he-IL" dirty="0"/>
          </a:p>
        </p:txBody>
      </p:sp>
      <p:cxnSp>
        <p:nvCxnSpPr>
          <p:cNvPr id="94" name="מחבר ישר 93">
            <a:extLst>
              <a:ext uri="{FF2B5EF4-FFF2-40B4-BE49-F238E27FC236}">
                <a16:creationId xmlns:a16="http://schemas.microsoft.com/office/drawing/2014/main" id="{05E025F0-77E7-4388-89C0-5E0B6E07F728}"/>
              </a:ext>
            </a:extLst>
          </p:cNvPr>
          <p:cNvCxnSpPr>
            <a:cxnSpLocks/>
            <a:stCxn id="92" idx="3"/>
            <a:endCxn id="93" idx="1"/>
          </p:cNvCxnSpPr>
          <p:nvPr/>
        </p:nvCxnSpPr>
        <p:spPr>
          <a:xfrm flipV="1">
            <a:off x="3438000" y="6257039"/>
            <a:ext cx="189962" cy="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תיבת טקסט 94">
            <a:extLst>
              <a:ext uri="{FF2B5EF4-FFF2-40B4-BE49-F238E27FC236}">
                <a16:creationId xmlns:a16="http://schemas.microsoft.com/office/drawing/2014/main" id="{D30D23EC-E5F8-4E8C-8239-65431F98D457}"/>
              </a:ext>
            </a:extLst>
          </p:cNvPr>
          <p:cNvSpPr txBox="1"/>
          <p:nvPr/>
        </p:nvSpPr>
        <p:spPr>
          <a:xfrm>
            <a:off x="4174114" y="6072373"/>
            <a:ext cx="340158" cy="369332"/>
          </a:xfrm>
          <a:prstGeom prst="rect">
            <a:avLst/>
          </a:prstGeom>
          <a:noFill/>
        </p:spPr>
        <p:txBody>
          <a:bodyPr wrap="square" rtlCol="1">
            <a:spAutoFit/>
          </a:bodyPr>
          <a:lstStyle/>
          <a:p>
            <a:r>
              <a:rPr lang="en-US" dirty="0"/>
              <a:t>X</a:t>
            </a:r>
            <a:endParaRPr lang="he-IL" dirty="0"/>
          </a:p>
        </p:txBody>
      </p:sp>
      <p:cxnSp>
        <p:nvCxnSpPr>
          <p:cNvPr id="96" name="מחבר ישר 95">
            <a:extLst>
              <a:ext uri="{FF2B5EF4-FFF2-40B4-BE49-F238E27FC236}">
                <a16:creationId xmlns:a16="http://schemas.microsoft.com/office/drawing/2014/main" id="{91B5093D-F17A-426F-B9E7-90DEE5ABCF83}"/>
              </a:ext>
            </a:extLst>
          </p:cNvPr>
          <p:cNvCxnSpPr>
            <a:cxnSpLocks/>
            <a:stCxn id="95" idx="1"/>
            <a:endCxn id="93" idx="3"/>
          </p:cNvCxnSpPr>
          <p:nvPr/>
        </p:nvCxnSpPr>
        <p:spPr>
          <a:xfrm flipH="1">
            <a:off x="3960104" y="6257039"/>
            <a:ext cx="21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מחבר ישר 96">
            <a:extLst>
              <a:ext uri="{FF2B5EF4-FFF2-40B4-BE49-F238E27FC236}">
                <a16:creationId xmlns:a16="http://schemas.microsoft.com/office/drawing/2014/main" id="{655C88F5-4150-4417-8BF1-8899D4F456C3}"/>
              </a:ext>
            </a:extLst>
          </p:cNvPr>
          <p:cNvCxnSpPr>
            <a:cxnSpLocks/>
            <a:stCxn id="92" idx="1"/>
            <a:endCxn id="79" idx="3"/>
          </p:cNvCxnSpPr>
          <p:nvPr/>
        </p:nvCxnSpPr>
        <p:spPr>
          <a:xfrm flipH="1">
            <a:off x="2896991" y="6257172"/>
            <a:ext cx="2008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מחבר ישר 97">
            <a:extLst>
              <a:ext uri="{FF2B5EF4-FFF2-40B4-BE49-F238E27FC236}">
                <a16:creationId xmlns:a16="http://schemas.microsoft.com/office/drawing/2014/main" id="{D38FA5DC-23D5-4EED-A31F-3A1DCB2FF69B}"/>
              </a:ext>
            </a:extLst>
          </p:cNvPr>
          <p:cNvCxnSpPr>
            <a:cxnSpLocks/>
            <a:stCxn id="81" idx="1"/>
            <a:endCxn id="95" idx="3"/>
          </p:cNvCxnSpPr>
          <p:nvPr/>
        </p:nvCxnSpPr>
        <p:spPr>
          <a:xfrm flipH="1">
            <a:off x="4514272" y="6257039"/>
            <a:ext cx="195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37295"/>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התאמה אישית 1">
      <a:majorFont>
        <a:latin typeface="Segoe UI Semilight"/>
        <a:ea typeface=""/>
        <a:cs typeface="Segoe UI Semilight"/>
      </a:majorFont>
      <a:minorFont>
        <a:latin typeface="Segoe UI Semilight"/>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D219C-9972-4403-AA4E-6A3241E91188}"/>
</file>

<file path=customXml/itemProps2.xml><?xml version="1.0" encoding="utf-8"?>
<ds:datastoreItem xmlns:ds="http://schemas.openxmlformats.org/officeDocument/2006/customXml" ds:itemID="{A226FEFE-A620-4847-8CD0-9D7113B2CF46}"/>
</file>

<file path=docProps/app.xml><?xml version="1.0" encoding="utf-8"?>
<Properties xmlns="http://schemas.openxmlformats.org/officeDocument/2006/extended-properties" xmlns:vt="http://schemas.openxmlformats.org/officeDocument/2006/docPropsVTypes">
  <Template>Office Theme</Template>
  <TotalTime>316</TotalTime>
  <Words>1752</Words>
  <Application>Microsoft Office PowerPoint</Application>
  <PresentationFormat>‫הצגה על המסך (4:3)</PresentationFormat>
  <Paragraphs>277</Paragraphs>
  <Slides>39</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39</vt:i4>
      </vt:variant>
    </vt:vector>
  </HeadingPairs>
  <TitlesOfParts>
    <vt:vector size="42" baseType="lpstr">
      <vt:lpstr>Arial</vt:lpstr>
      <vt:lpstr>Segoe UI Semilight</vt:lpstr>
      <vt:lpstr>ערכת נושא Office</vt:lpstr>
      <vt:lpstr>מצגת של PowerPoint‏</vt:lpstr>
      <vt:lpstr>תוכן עניינים</vt:lpstr>
      <vt:lpstr>מבוא – מהם פלינדרומים </vt:lpstr>
      <vt:lpstr>מבוא – מהם פלינדרומים </vt:lpstr>
      <vt:lpstr>מבוא – מהם פלינדרומים </vt:lpstr>
      <vt:lpstr>מנגנוני היווצרות IRs</vt:lpstr>
      <vt:lpstr>Template Switching</vt:lpstr>
      <vt:lpstr>Template Switching</vt:lpstr>
      <vt:lpstr>Template Switching</vt:lpstr>
      <vt:lpstr>מטרת המחקר</vt:lpstr>
      <vt:lpstr>מטרת המחקר</vt:lpstr>
      <vt:lpstr>שיטות – pipeline מלא</vt:lpstr>
      <vt:lpstr>מאגר המידע</vt:lpstr>
      <vt:lpstr>עיבוד מקדים</vt:lpstr>
      <vt:lpstr>מציאת IRs חדשים - 1</vt:lpstr>
      <vt:lpstr>מציאת IRs חדשים - 1</vt:lpstr>
      <vt:lpstr>מציאת IRs חדשים - 1</vt:lpstr>
      <vt:lpstr>מציאת IRs חדשים - 2</vt:lpstr>
      <vt:lpstr>מציאת IRs חדשים - 3</vt:lpstr>
      <vt:lpstr>מציאת IRs חדשים - 3</vt:lpstr>
      <vt:lpstr>מציאת IRs חדשים - 4</vt:lpstr>
      <vt:lpstr>סינון IRs משותפים</vt:lpstr>
      <vt:lpstr>בחינה על ניסוי ב RAD27</vt:lpstr>
      <vt:lpstr>תוצאות – שלב 1</vt:lpstr>
      <vt:lpstr>תוצאות – שלב 1</vt:lpstr>
      <vt:lpstr>תוצאות – שלב 1</vt:lpstr>
      <vt:lpstr>תוצאות – שלב 1</vt:lpstr>
      <vt:lpstr>תוצאות – שלב 1</vt:lpstr>
      <vt:lpstr>תוצאות – שלב 1</vt:lpstr>
      <vt:lpstr>תוצאות – שלב 1</vt:lpstr>
      <vt:lpstr>תוצאות – שלב 2</vt:lpstr>
      <vt:lpstr>תוצאות – שלב 2</vt:lpstr>
      <vt:lpstr>תוצאות – שלב 3</vt:lpstr>
      <vt:lpstr>תוצאות – שלב 3</vt:lpstr>
      <vt:lpstr>תוצאות – שלב 3</vt:lpstr>
      <vt:lpstr>דיון ומסקנות</vt:lpstr>
      <vt:lpstr>דיון ומסקנות</vt:lpstr>
      <vt:lpstr>דיון ומסקנות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yardenm</dc:creator>
  <cp:keywords/>
  <dc:description/>
  <cp:lastModifiedBy>yardenm</cp:lastModifiedBy>
  <cp:revision>71</cp:revision>
  <dcterms:created xsi:type="dcterms:W3CDTF">2020-03-28T12:14:47Z</dcterms:created>
  <dcterms:modified xsi:type="dcterms:W3CDTF">2020-03-28T17:31:10Z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-356137765</vt:i4>
  </property>
  <property fmtid="{D5CDD505-2E9C-101B-9397-08002B2CF9AE}" pid="3" name="_NewReviewCycle">
    <vt:lpwstr/>
  </property>
  <property fmtid="{D5CDD505-2E9C-101B-9397-08002B2CF9AE}" pid="4" name="_EmailSubject">
    <vt:lpwstr>ירדן מימון: סיום פרויקט מחקר במדעי החיים</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